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93" r:id="rId3"/>
    <p:sldId id="394" r:id="rId4"/>
    <p:sldId id="395" r:id="rId5"/>
    <p:sldId id="396" r:id="rId6"/>
    <p:sldId id="397" r:id="rId7"/>
    <p:sldId id="398" r:id="rId8"/>
    <p:sldId id="400" r:id="rId9"/>
    <p:sldId id="399" r:id="rId10"/>
    <p:sldId id="387" r:id="rId11"/>
    <p:sldId id="317" r:id="rId12"/>
    <p:sldId id="421" r:id="rId13"/>
    <p:sldId id="422" r:id="rId14"/>
    <p:sldId id="423" r:id="rId15"/>
    <p:sldId id="420" r:id="rId16"/>
    <p:sldId id="332" r:id="rId17"/>
    <p:sldId id="408" r:id="rId18"/>
    <p:sldId id="318" r:id="rId19"/>
    <p:sldId id="345" r:id="rId20"/>
    <p:sldId id="266" r:id="rId21"/>
    <p:sldId id="267" r:id="rId22"/>
    <p:sldId id="322" r:id="rId23"/>
    <p:sldId id="388" r:id="rId24"/>
    <p:sldId id="410" r:id="rId25"/>
    <p:sldId id="407" r:id="rId26"/>
    <p:sldId id="272" r:id="rId27"/>
    <p:sldId id="432" r:id="rId28"/>
    <p:sldId id="433" r:id="rId29"/>
    <p:sldId id="409" r:id="rId30"/>
    <p:sldId id="346" r:id="rId31"/>
    <p:sldId id="427" r:id="rId32"/>
    <p:sldId id="428" r:id="rId33"/>
    <p:sldId id="429" r:id="rId34"/>
    <p:sldId id="430" r:id="rId35"/>
    <p:sldId id="431" r:id="rId36"/>
    <p:sldId id="279" r:id="rId37"/>
    <p:sldId id="280" r:id="rId38"/>
    <p:sldId id="281" r:id="rId39"/>
    <p:sldId id="403" r:id="rId40"/>
    <p:sldId id="336" r:id="rId41"/>
    <p:sldId id="381" r:id="rId42"/>
    <p:sldId id="411" r:id="rId43"/>
    <p:sldId id="296" r:id="rId44"/>
    <p:sldId id="312" r:id="rId45"/>
    <p:sldId id="313" r:id="rId46"/>
    <p:sldId id="297" r:id="rId47"/>
    <p:sldId id="298" r:id="rId48"/>
    <p:sldId id="383" r:id="rId49"/>
    <p:sldId id="385" r:id="rId50"/>
    <p:sldId id="384" r:id="rId51"/>
    <p:sldId id="304" r:id="rId52"/>
    <p:sldId id="340" r:id="rId53"/>
    <p:sldId id="341" r:id="rId54"/>
    <p:sldId id="342" r:id="rId55"/>
    <p:sldId id="330" r:id="rId56"/>
    <p:sldId id="404" r:id="rId57"/>
    <p:sldId id="402" r:id="rId58"/>
    <p:sldId id="307" r:id="rId59"/>
    <p:sldId id="438" r:id="rId60"/>
    <p:sldId id="310" r:id="rId61"/>
    <p:sldId id="417" r:id="rId62"/>
    <p:sldId id="353" r:id="rId63"/>
    <p:sldId id="354" r:id="rId64"/>
    <p:sldId id="416" r:id="rId65"/>
    <p:sldId id="419" r:id="rId66"/>
    <p:sldId id="356" r:id="rId67"/>
    <p:sldId id="357" r:id="rId68"/>
    <p:sldId id="360" r:id="rId69"/>
    <p:sldId id="361" r:id="rId70"/>
    <p:sldId id="380" r:id="rId71"/>
    <p:sldId id="363" r:id="rId72"/>
    <p:sldId id="365" r:id="rId73"/>
    <p:sldId id="366" r:id="rId74"/>
    <p:sldId id="367" r:id="rId75"/>
    <p:sldId id="368" r:id="rId76"/>
    <p:sldId id="369" r:id="rId77"/>
    <p:sldId id="370" r:id="rId78"/>
    <p:sldId id="406" r:id="rId79"/>
    <p:sldId id="373" r:id="rId80"/>
    <p:sldId id="374" r:id="rId81"/>
    <p:sldId id="37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B08D1-5352-485F-9E36-76DFBC021FE0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F2EAD-7A76-40A3-B6CD-8FE811C1D4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55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24" name="Shape 724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9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34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Java does not support Multiple Inheritance. Multiple Inheritance can be achieved in java through the implementation of Interfaces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61" name="Shape 7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62" name="Shape 762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35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71" name="Shape 771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0" y="-6470650"/>
            <a:ext cx="1587" cy="14331949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64175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-12738100" y="-6470650"/>
            <a:ext cx="25476200" cy="143303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2DFEF-7E7C-431A-AAF6-9EF89F568E6C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9D05-9746-4E04-BF3A-9B00EB960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634E4-96F9-42B5-A440-1C6367309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68779-DC80-4D0F-87C1-619CDBAB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ED228-1790-49B8-8483-284C6CB1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4972E-C706-42F1-9167-C8B6420C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72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454C-8EDC-4BC4-BF82-6831F786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B27BF-5BF8-4D33-9644-021C4DA75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ED35A-9D6D-447E-8932-C95B8E01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CA5F2-0BC8-42C3-A724-9866CDB7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2EBE5-479C-4488-B965-F29C39CC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91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6E9ED-7BAC-425A-A208-89F66A17D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04977-73EA-4AB9-86F1-C007F3260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B4D8F-77A8-461C-9724-1D08F170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2FEC-C4E2-45BD-989F-8C4717AB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62755-9CB3-496C-B68C-071C788E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88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6BFA-6B2A-4985-8A9C-970E53DA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D60B-C969-4535-8E54-E2C8D0C6F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824A-62EB-4DED-9598-B1B4933C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CDD13-7D1B-414C-9FDF-FD2F5DA3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64EED-EC3D-49EC-AF71-FC55A46D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73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0DFB-4433-496D-A131-48B8867D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4AD2A-871C-4488-B727-6F9650445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E10C-DA2A-4C3B-8069-75795BD3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1263D-F9D4-47BF-8456-E0073D6FD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7EFA6-D368-4A90-9A4F-4A47067A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85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48EA-51F7-4516-B983-949DE5AA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809C5-2090-4C0D-83FF-E0332AB23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A23D5-1EDC-4251-8424-190E6139B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A882-26B9-4E30-A1A7-53119225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151C1-F76A-43E1-92BC-DDDB4DC8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E5111-3F26-4E93-9927-2C4A07A5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12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3584-08BC-4C70-B74C-50BCB6C7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F0F33-52C2-4795-B777-EECB224E4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9826B-ED1F-48CC-BB0A-75CEF5CD7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B942B-8B33-48BB-8853-267DEE564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D4458E-EB8F-4AD4-AEA6-D6192BE97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95A6F1-A2BD-47F0-9DC0-B216E6D2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4F97C-9080-4F63-9190-B50BE31C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A1FD1-BADF-4FDE-B1F5-1DBF8529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17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6995-A882-4302-8D99-717C0E42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8A56C-EA76-4864-B2A2-5F6121A3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B689B-BE49-4103-8DEE-54EA84A1A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A7B31-C413-42FA-8219-3D075484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28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D76FD-1C29-4614-AE4D-ACED980C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E463C-5E8B-4FE1-AA71-925F6829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4CC1D-CC55-489F-BDEC-05816578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87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397F-9A40-4AA1-AD1E-214CE438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F1AD-2D5D-4C3E-8759-E4CEE587C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611B6-86F4-4A23-A856-B2D838B9E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F214E-047F-4DA7-B94D-2B76201A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A0F47-1F7A-4237-890E-3F2526AD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C13B7-BB2A-4104-81C7-932267E9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41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32F0-0B10-4547-8328-CEE3F143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AB3E2-CD09-4D48-BC8A-4EFDF9706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581A6-28CF-495E-8931-DA9CAB7DD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70165-29C9-4445-A960-3F0F42BC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2AB3C-FD90-46EE-B6C2-80CDB0ED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A048A-38F9-4973-A690-67610475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86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129102-7730-4CF0-9174-F4DF8869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F9FE1-A28E-474C-B0CA-DEEA3BC6B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E35AA-D557-4204-832E-43CD5C832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EFBB-5B9A-426E-BC54-CD3342A1B606}" type="datetimeFigureOut">
              <a:rPr lang="en-IN" smtClean="0"/>
              <a:t>19-02-2020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C82DF-E064-4E96-9EFD-BB921E70C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8F291-53E3-477F-ABE3-D782765A3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ABA2-9654-44B4-B884-C11CCE1D18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5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8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5.jpeg"/><Relationship Id="rId5" Type="http://schemas.openxmlformats.org/officeDocument/2006/relationships/image" Target="../media/image11.png"/><Relationship Id="rId10" Type="http://schemas.openxmlformats.org/officeDocument/2006/relationships/image" Target="../media/image14.jpeg"/><Relationship Id="rId4" Type="http://schemas.openxmlformats.org/officeDocument/2006/relationships/image" Target="../media/image10.jpeg"/><Relationship Id="rId9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5.png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8534400" y="76200"/>
            <a:ext cx="2046512" cy="838200"/>
            <a:chOff x="6858000" y="121622"/>
            <a:chExt cx="2198912" cy="826532"/>
          </a:xfrm>
        </p:grpSpPr>
        <p:sp>
          <p:nvSpPr>
            <p:cNvPr id="7" name="TextBox 6"/>
            <p:cNvSpPr txBox="1"/>
            <p:nvPr/>
          </p:nvSpPr>
          <p:spPr>
            <a:xfrm>
              <a:off x="6858000" y="121622"/>
              <a:ext cx="219891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ea typeface="Meiryo" pitchFamily="34" charset="-128"/>
                  <a:cs typeface="Vijaya" pitchFamily="34" charset="0"/>
                </a:rPr>
                <a:t>ARUN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58000" y="609600"/>
              <a:ext cx="21989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cs typeface="Vijaya" pitchFamily="34" charset="0"/>
                </a:rPr>
                <a:t>Arun Kumar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24000" y="29718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entury" pitchFamily="18" charset="0"/>
              </a:rPr>
              <a:t>Object Oriented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76400" y="1600200"/>
            <a:ext cx="5791200" cy="50167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entury" pitchFamily="18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class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ClassName {</a:t>
            </a: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int </a:t>
            </a:r>
            <a:r>
              <a:rPr lang="en-US" sz="2000" dirty="0">
                <a:latin typeface="Century" pitchFamily="18" charset="0"/>
              </a:rPr>
              <a:t>variableName1;</a:t>
            </a:r>
            <a:endParaRPr lang="en-US" sz="2000" b="1" dirty="0">
              <a:solidFill>
                <a:srgbClr val="7030A0"/>
              </a:solidFill>
              <a:latin typeface="Century" pitchFamily="18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String</a:t>
            </a:r>
            <a:r>
              <a:rPr lang="en-US" sz="2000" dirty="0">
                <a:latin typeface="Century" pitchFamily="18" charset="0"/>
              </a:rPr>
              <a:t> variableName2;</a:t>
            </a:r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void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methodName(){</a:t>
            </a: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    }</a:t>
            </a: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   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public static void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main(String [] </a:t>
            </a:r>
            <a:r>
              <a:rPr lang="en-US" sz="2000" b="1" dirty="0">
                <a:solidFill>
                  <a:srgbClr val="0070C0"/>
                </a:solidFill>
                <a:latin typeface="Century" pitchFamily="18" charset="0"/>
              </a:rPr>
              <a:t>args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){</a:t>
            </a: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	 ClassName </a:t>
            </a:r>
            <a:r>
              <a:rPr lang="en-US" sz="2000" b="1" dirty="0">
                <a:solidFill>
                  <a:srgbClr val="0070C0"/>
                </a:solidFill>
                <a:latin typeface="Century" pitchFamily="18" charset="0"/>
              </a:rPr>
              <a:t>object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= new ClassName();</a:t>
            </a:r>
          </a:p>
          <a:p>
            <a:endParaRPr lang="en-US" sz="2000" dirty="0">
              <a:solidFill>
                <a:schemeClr val="dk1"/>
              </a:solidFill>
              <a:latin typeface="Century" pitchFamily="18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    }</a:t>
            </a: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}</a:t>
            </a:r>
            <a:endParaRPr lang="en-US" sz="2000" dirty="0">
              <a:latin typeface="Century" pitchFamily="18" charset="0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Program Structure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905000" y="2209800"/>
            <a:ext cx="3048000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 int </a:t>
            </a:r>
            <a:r>
              <a:rPr lang="en-US" dirty="0">
                <a:latin typeface="Century" pitchFamily="18" charset="0"/>
              </a:rPr>
              <a:t>variableName1;</a:t>
            </a:r>
            <a:endParaRPr lang="en-US" b="1" dirty="0">
              <a:solidFill>
                <a:srgbClr val="7030A0"/>
              </a:solidFill>
              <a:latin typeface="Century" pitchFamily="18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 String</a:t>
            </a:r>
            <a:r>
              <a:rPr lang="en-US" dirty="0">
                <a:latin typeface="Century" pitchFamily="18" charset="0"/>
              </a:rPr>
              <a:t> variableName2;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1905000" y="3124200"/>
            <a:ext cx="3048000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 void</a:t>
            </a:r>
            <a:r>
              <a:rPr lang="en-US" dirty="0">
                <a:latin typeface="Century" pitchFamily="18" charset="0"/>
              </a:rPr>
              <a:t> methodName(){</a:t>
            </a:r>
          </a:p>
          <a:p>
            <a:r>
              <a:rPr lang="en-US" dirty="0">
                <a:latin typeface="Century" pitchFamily="18" charset="0"/>
              </a:rPr>
              <a:t>  }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2667000" y="5029200"/>
            <a:ext cx="4572000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</a:t>
            </a:r>
            <a:r>
              <a:rPr lang="en-US" dirty="0">
                <a:latin typeface="Century" pitchFamily="18" charset="0"/>
              </a:rPr>
              <a:t>ClassName </a:t>
            </a:r>
            <a:r>
              <a:rPr lang="en-US" b="1" dirty="0">
                <a:solidFill>
                  <a:srgbClr val="0070C0"/>
                </a:solidFill>
                <a:latin typeface="Century" pitchFamily="18" charset="0"/>
              </a:rPr>
              <a:t>object</a:t>
            </a:r>
            <a:r>
              <a:rPr lang="en-US" dirty="0">
                <a:latin typeface="Century" pitchFamily="18" charset="0"/>
              </a:rPr>
              <a:t> = new ClassName();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1905000" y="4038600"/>
            <a:ext cx="4876800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030A0"/>
                </a:solidFill>
                <a:latin typeface="Century" pitchFamily="18" charset="0"/>
              </a:rPr>
              <a:t>  public static void</a:t>
            </a:r>
            <a:r>
              <a:rPr lang="en-US" dirty="0">
                <a:latin typeface="Century" pitchFamily="18" charset="0"/>
              </a:rPr>
              <a:t> main(String [] </a:t>
            </a:r>
            <a:r>
              <a:rPr lang="en-US" b="1" dirty="0" err="1">
                <a:solidFill>
                  <a:srgbClr val="0070C0"/>
                </a:solidFill>
                <a:latin typeface="Century" pitchFamily="18" charset="0"/>
              </a:rPr>
              <a:t>args</a:t>
            </a:r>
            <a:r>
              <a:rPr lang="en-US" dirty="0">
                <a:latin typeface="Century" pitchFamily="18" charset="0"/>
              </a:rPr>
              <a:t>){</a:t>
            </a:r>
          </a:p>
        </p:txBody>
      </p:sp>
      <p:cxnSp>
        <p:nvCxnSpPr>
          <p:cNvPr id="42" name="Straight Arrow Connector 41"/>
          <p:cNvCxnSpPr>
            <a:stCxn id="34" idx="3"/>
          </p:cNvCxnSpPr>
          <p:nvPr/>
        </p:nvCxnSpPr>
        <p:spPr>
          <a:xfrm>
            <a:off x="4953000" y="2590800"/>
            <a:ext cx="2667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53000" y="3503612"/>
            <a:ext cx="2667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81800" y="44180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239000" y="5408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54"/>
          <p:cNvSpPr/>
          <p:nvPr/>
        </p:nvSpPr>
        <p:spPr>
          <a:xfrm>
            <a:off x="7696200" y="5181600"/>
            <a:ext cx="2667000" cy="6858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Object Declaration</a:t>
            </a:r>
          </a:p>
        </p:txBody>
      </p:sp>
      <p:sp>
        <p:nvSpPr>
          <p:cNvPr id="56" name="Rectangular Callout 55"/>
          <p:cNvSpPr/>
          <p:nvPr/>
        </p:nvSpPr>
        <p:spPr>
          <a:xfrm>
            <a:off x="7696200" y="4191000"/>
            <a:ext cx="2667000" cy="6858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Main Method</a:t>
            </a:r>
          </a:p>
        </p:txBody>
      </p:sp>
      <p:sp>
        <p:nvSpPr>
          <p:cNvPr id="57" name="Rectangular Callout 56"/>
          <p:cNvSpPr/>
          <p:nvPr/>
        </p:nvSpPr>
        <p:spPr>
          <a:xfrm>
            <a:off x="7696200" y="3200400"/>
            <a:ext cx="2667000" cy="6858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Method Declaration</a:t>
            </a:r>
          </a:p>
        </p:txBody>
      </p:sp>
      <p:sp>
        <p:nvSpPr>
          <p:cNvPr id="58" name="Rectangular Callout 57"/>
          <p:cNvSpPr/>
          <p:nvPr/>
        </p:nvSpPr>
        <p:spPr>
          <a:xfrm>
            <a:off x="7696200" y="2133600"/>
            <a:ext cx="2667000" cy="6858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Variable in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828800" y="3048000"/>
            <a:ext cx="1600200" cy="2667000"/>
            <a:chOff x="0" y="1676400"/>
            <a:chExt cx="2971800" cy="5181600"/>
          </a:xfrm>
        </p:grpSpPr>
        <p:pic>
          <p:nvPicPr>
            <p:cNvPr id="1030" name="Picture 6" descr="F:\Arun\JAVA Jan\jim-carrey-in-truman-show-(1998)-large-pictur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819400"/>
              <a:ext cx="2918520" cy="4038600"/>
            </a:xfrm>
            <a:prstGeom prst="rect">
              <a:avLst/>
            </a:prstGeom>
            <a:noFill/>
          </p:spPr>
        </p:pic>
        <p:sp>
          <p:nvSpPr>
            <p:cNvPr id="37" name="Rectangle 36"/>
            <p:cNvSpPr/>
            <p:nvPr/>
          </p:nvSpPr>
          <p:spPr>
            <a:xfrm>
              <a:off x="0" y="1676400"/>
              <a:ext cx="2971800" cy="198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32" name="Picture 8" descr="F:\Arun\JAVA Jan\Man-With-Question-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200400"/>
            <a:ext cx="2133600" cy="2133600"/>
          </a:xfrm>
          <a:prstGeom prst="rect">
            <a:avLst/>
          </a:prstGeom>
          <a:noFill/>
        </p:spPr>
      </p:pic>
      <p:pic>
        <p:nvPicPr>
          <p:cNvPr id="1029" name="Picture 5" descr="F:\Arun\JAVA Jan\amitabh-bachchan-680631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4505598"/>
            <a:ext cx="1371600" cy="1819002"/>
          </a:xfrm>
          <a:prstGeom prst="rect">
            <a:avLst/>
          </a:prstGeom>
          <a:noFill/>
        </p:spPr>
      </p:pic>
      <p:pic>
        <p:nvPicPr>
          <p:cNvPr id="1034" name="Picture 10" descr="F:\Arun\JAVA Jan\avatar_d0ff129721a0_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4953000"/>
            <a:ext cx="1600200" cy="1600200"/>
          </a:xfrm>
          <a:prstGeom prst="rect">
            <a:avLst/>
          </a:prstGeom>
          <a:noFill/>
        </p:spPr>
      </p:pic>
      <p:pic>
        <p:nvPicPr>
          <p:cNvPr id="1035" name="Picture 11" descr="F:\Arun\JAVA Jan\image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5200" y="1905000"/>
            <a:ext cx="1590676" cy="2198630"/>
          </a:xfrm>
          <a:prstGeom prst="rect">
            <a:avLst/>
          </a:prstGeom>
          <a:noFill/>
        </p:spPr>
      </p:pic>
      <p:pic>
        <p:nvPicPr>
          <p:cNvPr id="1036" name="Picture 12" descr="F:\Arun\JAVA Jan\Brian-Lara-Top-Class-Cricketer- 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1" y="5334001"/>
            <a:ext cx="1057233" cy="1397943"/>
          </a:xfrm>
          <a:prstGeom prst="rect">
            <a:avLst/>
          </a:prstGeom>
          <a:noFill/>
        </p:spPr>
      </p:pic>
      <p:pic>
        <p:nvPicPr>
          <p:cNvPr id="1037" name="Picture 13" descr="F:\Arun\JAVA Jan\Michael-Jackson-High-Quality-michael-jackson-30011482-375-50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34200" y="3505200"/>
            <a:ext cx="1295400" cy="1727200"/>
          </a:xfrm>
          <a:prstGeom prst="rect">
            <a:avLst/>
          </a:prstGeom>
          <a:noFill/>
        </p:spPr>
      </p:pic>
      <p:pic>
        <p:nvPicPr>
          <p:cNvPr id="1039" name="Picture 15" descr="F:\Arun\JAVA Jan\v2AN55470242Bryan-Adams-Portr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00" y="1878792"/>
            <a:ext cx="1504950" cy="2007409"/>
          </a:xfrm>
          <a:prstGeom prst="rect">
            <a:avLst/>
          </a:prstGeom>
          <a:noFill/>
        </p:spPr>
      </p:pic>
      <p:pic>
        <p:nvPicPr>
          <p:cNvPr id="1041" name="Picture 17" descr="F:\Arun\JAVA Jan\db1_1024_io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1" y="1371600"/>
            <a:ext cx="1371600" cy="2122040"/>
          </a:xfrm>
          <a:prstGeom prst="rect">
            <a:avLst/>
          </a:prstGeom>
          <a:noFill/>
        </p:spPr>
      </p:pic>
      <p:pic>
        <p:nvPicPr>
          <p:cNvPr id="1042" name="Picture 18" descr="F:\Arun\JAVA Jan\sachin-tendulkar-1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67401" y="1371600"/>
            <a:ext cx="1552731" cy="1804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886200" y="1219200"/>
            <a:ext cx="4800600" cy="2895600"/>
            <a:chOff x="2895600" y="1219200"/>
            <a:chExt cx="4800600" cy="2895600"/>
          </a:xfrm>
        </p:grpSpPr>
        <p:grpSp>
          <p:nvGrpSpPr>
            <p:cNvPr id="34" name="Group 33"/>
            <p:cNvGrpSpPr/>
            <p:nvPr/>
          </p:nvGrpSpPr>
          <p:grpSpPr>
            <a:xfrm>
              <a:off x="2895600" y="1295400"/>
              <a:ext cx="4724400" cy="2743200"/>
              <a:chOff x="3962400" y="1447800"/>
              <a:chExt cx="4724400" cy="274320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019800" y="1447800"/>
                <a:ext cx="2667000" cy="2743200"/>
                <a:chOff x="5867400" y="1800678"/>
                <a:chExt cx="2514600" cy="2771322"/>
              </a:xfrm>
            </p:grpSpPr>
            <p:grpSp>
              <p:nvGrpSpPr>
                <p:cNvPr id="4" name="Group 41"/>
                <p:cNvGrpSpPr/>
                <p:nvPr/>
              </p:nvGrpSpPr>
              <p:grpSpPr>
                <a:xfrm>
                  <a:off x="5867400" y="2362200"/>
                  <a:ext cx="1219200" cy="2133600"/>
                  <a:chOff x="0" y="1676400"/>
                  <a:chExt cx="2971800" cy="5181600"/>
                </a:xfrm>
              </p:grpSpPr>
              <p:pic>
                <p:nvPicPr>
                  <p:cNvPr id="1030" name="Picture 6" descr="F:\Arun\JAVA Jan\jim-carrey-in-truman-show-(1998)-large-picture.jp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0" y="2819400"/>
                    <a:ext cx="2918520" cy="403860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37" name="Rectangle 36"/>
                  <p:cNvSpPr/>
                  <p:nvPr/>
                </p:nvSpPr>
                <p:spPr>
                  <a:xfrm>
                    <a:off x="0" y="1676400"/>
                    <a:ext cx="2971800" cy="1981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pic>
              <p:nvPicPr>
                <p:cNvPr id="1029" name="Picture 5" descr="F:\Arun\JAVA Jan\amitabh-bachchan-680631l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867400" y="1800678"/>
                  <a:ext cx="990600" cy="131372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4" name="Picture 10" descr="F:\Arun\JAVA Jan\avatar_d0ff129721a0_128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315200" y="3581400"/>
                  <a:ext cx="990600" cy="9906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5" name="Picture 11" descr="F:\Arun\JAVA Jan\images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172324" y="1828800"/>
                  <a:ext cx="1209676" cy="167201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5" name="Rounded Rectangle 24"/>
              <p:cNvSpPr/>
              <p:nvPr/>
            </p:nvSpPr>
            <p:spPr>
              <a:xfrm>
                <a:off x="3962400" y="1905000"/>
                <a:ext cx="1905000" cy="762000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latin typeface="Agency FB" pitchFamily="34" charset="0"/>
                  </a:rPr>
                  <a:t>Actors</a:t>
                </a:r>
                <a:endParaRPr lang="en-IN" sz="5400" dirty="0">
                  <a:latin typeface="Agency FB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4876800" y="1219200"/>
              <a:ext cx="2819400" cy="2895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96200" y="4191000"/>
            <a:ext cx="2667000" cy="2590800"/>
            <a:chOff x="4800600" y="4191000"/>
            <a:chExt cx="2667000" cy="2590800"/>
          </a:xfrm>
        </p:grpSpPr>
        <p:grpSp>
          <p:nvGrpSpPr>
            <p:cNvPr id="32" name="Group 31"/>
            <p:cNvGrpSpPr/>
            <p:nvPr/>
          </p:nvGrpSpPr>
          <p:grpSpPr>
            <a:xfrm>
              <a:off x="4915315" y="4191000"/>
              <a:ext cx="2476085" cy="2514600"/>
              <a:chOff x="4876800" y="4191000"/>
              <a:chExt cx="2476085" cy="251460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4876800" y="5105400"/>
                <a:ext cx="2476085" cy="1600200"/>
                <a:chOff x="5257800" y="5257800"/>
                <a:chExt cx="2171285" cy="1371600"/>
              </a:xfrm>
            </p:grpSpPr>
            <p:pic>
              <p:nvPicPr>
                <p:cNvPr id="1037" name="Picture 13" descr="F:\Arun\JAVA Jan\Michael-Jackson-High-Quality-michael-jackson-30011482-375-500.jp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257800" y="5283200"/>
                  <a:ext cx="1009650" cy="13462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9" name="Picture 15" descr="F:\Arun\JAVA Jan\v2AN55470242Bryan-Adams-Portr.jp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400800" y="5257800"/>
                  <a:ext cx="1028285" cy="13716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7" name="Rounded Rectangle 26"/>
              <p:cNvSpPr/>
              <p:nvPr/>
            </p:nvSpPr>
            <p:spPr>
              <a:xfrm>
                <a:off x="5029200" y="4191000"/>
                <a:ext cx="2133600" cy="7620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latin typeface="Agency FB" pitchFamily="34" charset="0"/>
                  </a:rPr>
                  <a:t>Singers</a:t>
                </a:r>
                <a:endParaRPr lang="en-IN" sz="5400" dirty="0">
                  <a:latin typeface="Agency FB" pitchFamily="34" charset="0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4800600" y="5029200"/>
              <a:ext cx="2667000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057400" y="2895600"/>
            <a:ext cx="2895600" cy="3810000"/>
            <a:chOff x="685800" y="2819400"/>
            <a:chExt cx="2895600" cy="3810000"/>
          </a:xfrm>
        </p:grpSpPr>
        <p:grpSp>
          <p:nvGrpSpPr>
            <p:cNvPr id="33" name="Group 32"/>
            <p:cNvGrpSpPr/>
            <p:nvPr/>
          </p:nvGrpSpPr>
          <p:grpSpPr>
            <a:xfrm>
              <a:off x="762000" y="2819400"/>
              <a:ext cx="2743200" cy="3733800"/>
              <a:chOff x="381000" y="2667000"/>
              <a:chExt cx="2743200" cy="37338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81000" y="3581400"/>
                <a:ext cx="2743200" cy="2819400"/>
                <a:chOff x="152400" y="3352800"/>
                <a:chExt cx="3048000" cy="3328126"/>
              </a:xfrm>
            </p:grpSpPr>
            <p:pic>
              <p:nvPicPr>
                <p:cNvPr id="1036" name="Picture 12" descr="F:\Arun\JAVA Jan\Brian-Lara-Top-Class-Cricketer- 3.jp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19167" y="3352800"/>
                  <a:ext cx="1057233" cy="139794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1" name="Picture 17" descr="F:\Arun\JAVA Jan\db1_1024_io.jp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828800" y="3810000"/>
                  <a:ext cx="1371600" cy="21220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2" name="Picture 18" descr="F:\Arun\JAVA Jan\sachin-tendulkar-1.jp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52400" y="4876800"/>
                  <a:ext cx="1552731" cy="180412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6" name="Rounded Rectangle 25"/>
              <p:cNvSpPr/>
              <p:nvPr/>
            </p:nvSpPr>
            <p:spPr>
              <a:xfrm>
                <a:off x="762000" y="2667000"/>
                <a:ext cx="1905000" cy="762000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latin typeface="Agency FB" pitchFamily="34" charset="0"/>
                  </a:rPr>
                  <a:t>Players</a:t>
                </a:r>
                <a:endParaRPr lang="en-IN" sz="5400" dirty="0">
                  <a:latin typeface="Agency FB" pitchFamily="34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685800" y="3657600"/>
              <a:ext cx="2895600" cy="2971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905000" y="1497687"/>
            <a:ext cx="1905000" cy="762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Actors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001000" y="1421487"/>
            <a:ext cx="2133600" cy="76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Singers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029200" y="1497687"/>
            <a:ext cx="1905000" cy="762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Players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76400" y="2503944"/>
            <a:ext cx="2286000" cy="26776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2800" dirty="0">
                <a:latin typeface="Century" pitchFamily="18" charset="0"/>
              </a:rPr>
              <a:t>Name</a:t>
            </a:r>
          </a:p>
          <a:p>
            <a:r>
              <a:rPr lang="en-IN" sz="2800" dirty="0">
                <a:latin typeface="Century" pitchFamily="18" charset="0"/>
              </a:rPr>
              <a:t>Debut date</a:t>
            </a:r>
          </a:p>
          <a:p>
            <a:r>
              <a:rPr lang="en-IN" sz="2800" dirty="0">
                <a:latin typeface="Century" pitchFamily="18" charset="0"/>
              </a:rPr>
              <a:t>No of movies</a:t>
            </a:r>
          </a:p>
          <a:p>
            <a:r>
              <a:rPr lang="en-IN" sz="2800" dirty="0">
                <a:latin typeface="Century" pitchFamily="18" charset="0"/>
              </a:rPr>
              <a:t>Hits</a:t>
            </a:r>
          </a:p>
          <a:p>
            <a:r>
              <a:rPr lang="en-IN" sz="2800" dirty="0">
                <a:latin typeface="Century" pitchFamily="18" charset="0"/>
              </a:rPr>
              <a:t>First movie</a:t>
            </a:r>
          </a:p>
          <a:p>
            <a:r>
              <a:rPr lang="en-IN" sz="2800" dirty="0">
                <a:latin typeface="Century" pitchFamily="18" charset="0"/>
              </a:rPr>
              <a:t>Nationality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343400" y="2503944"/>
            <a:ext cx="3200400" cy="2677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2800" dirty="0">
                <a:latin typeface="Century" pitchFamily="18" charset="0"/>
              </a:rPr>
              <a:t>Name</a:t>
            </a:r>
          </a:p>
          <a:p>
            <a:r>
              <a:rPr lang="en-IN" sz="2800" dirty="0">
                <a:latin typeface="Century" pitchFamily="18" charset="0"/>
              </a:rPr>
              <a:t>Debut date</a:t>
            </a:r>
          </a:p>
          <a:p>
            <a:r>
              <a:rPr lang="en-IN" sz="2800" dirty="0">
                <a:latin typeface="Century" pitchFamily="18" charset="0"/>
              </a:rPr>
              <a:t>No of matches</a:t>
            </a:r>
          </a:p>
          <a:p>
            <a:r>
              <a:rPr lang="en-IN" sz="2800" dirty="0">
                <a:latin typeface="Century" pitchFamily="18" charset="0"/>
              </a:rPr>
              <a:t>Hits</a:t>
            </a:r>
          </a:p>
          <a:p>
            <a:r>
              <a:rPr lang="en-IN" sz="2800" dirty="0">
                <a:latin typeface="Century" pitchFamily="18" charset="0"/>
              </a:rPr>
              <a:t>Man of the match</a:t>
            </a:r>
          </a:p>
          <a:p>
            <a:r>
              <a:rPr lang="en-IN" sz="2800" dirty="0">
                <a:latin typeface="Century" pitchFamily="18" charset="0"/>
              </a:rPr>
              <a:t>Nationality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924800" y="2503945"/>
            <a:ext cx="2286000" cy="2246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2800" dirty="0">
                <a:latin typeface="Century" pitchFamily="18" charset="0"/>
              </a:rPr>
              <a:t>Name</a:t>
            </a:r>
          </a:p>
          <a:p>
            <a:r>
              <a:rPr lang="en-IN" sz="2800" dirty="0">
                <a:latin typeface="Century" pitchFamily="18" charset="0"/>
              </a:rPr>
              <a:t>Debut date</a:t>
            </a:r>
          </a:p>
          <a:p>
            <a:r>
              <a:rPr lang="en-IN" sz="2800" dirty="0">
                <a:latin typeface="Century" pitchFamily="18" charset="0"/>
              </a:rPr>
              <a:t>No of tracks</a:t>
            </a:r>
          </a:p>
          <a:p>
            <a:r>
              <a:rPr lang="en-IN" sz="2800" dirty="0">
                <a:latin typeface="Century" pitchFamily="18" charset="0"/>
              </a:rPr>
              <a:t>Hits</a:t>
            </a:r>
          </a:p>
          <a:p>
            <a:r>
              <a:rPr lang="en-IN" sz="2800" dirty="0">
                <a:latin typeface="Century" pitchFamily="18" charset="0"/>
              </a:rPr>
              <a:t>Nationality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001000" y="1421487"/>
            <a:ext cx="2133600" cy="76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Singers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029200" y="1497687"/>
            <a:ext cx="1905000" cy="762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Players</a:t>
            </a:r>
            <a:endParaRPr lang="en-IN" sz="5400" dirty="0">
              <a:latin typeface="Agency FB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76400" y="2514600"/>
            <a:ext cx="2514600" cy="28623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2000" dirty="0">
                <a:latin typeface="Century" pitchFamily="18" charset="0"/>
              </a:rPr>
              <a:t> class Actors</a:t>
            </a:r>
          </a:p>
          <a:p>
            <a:r>
              <a:rPr lang="en-US" sz="2000" dirty="0">
                <a:latin typeface="Century" pitchFamily="18" charset="0"/>
              </a:rPr>
              <a:t>{</a:t>
            </a:r>
            <a:endParaRPr lang="en-IN" sz="2000" dirty="0">
              <a:latin typeface="Century" pitchFamily="18" charset="0"/>
            </a:endParaRP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Name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date</a:t>
            </a:r>
            <a:r>
              <a:rPr lang="en-IN" sz="2000" dirty="0">
                <a:latin typeface="Century" pitchFamily="18" charset="0"/>
              </a:rPr>
              <a:t> Debut-date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No-of-movies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Hits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First movie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Nationality</a:t>
            </a:r>
          </a:p>
          <a:p>
            <a:r>
              <a:rPr lang="en-US" sz="2000" dirty="0">
                <a:latin typeface="Century" pitchFamily="18" charset="0"/>
              </a:rPr>
              <a:t>}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72000" y="2514601"/>
            <a:ext cx="2895600" cy="25545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2000" dirty="0">
                <a:latin typeface="Century" pitchFamily="18" charset="0"/>
              </a:rPr>
              <a:t>class Players</a:t>
            </a:r>
          </a:p>
          <a:p>
            <a:r>
              <a:rPr lang="en-US" sz="2000" dirty="0">
                <a:latin typeface="Century" pitchFamily="18" charset="0"/>
              </a:rPr>
              <a:t>{</a:t>
            </a:r>
            <a:endParaRPr lang="en-IN" sz="2000" dirty="0">
              <a:latin typeface="Century" pitchFamily="18" charset="0"/>
            </a:endParaRP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Name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date</a:t>
            </a:r>
            <a:r>
              <a:rPr lang="en-IN" sz="2000" dirty="0">
                <a:latin typeface="Century" pitchFamily="18" charset="0"/>
              </a:rPr>
              <a:t> Debut-date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</a:t>
            </a:r>
            <a:r>
              <a:rPr lang="en-IN" sz="2000" dirty="0" err="1">
                <a:latin typeface="Century" pitchFamily="18" charset="0"/>
              </a:rPr>
              <a:t>MatchesPlayed</a:t>
            </a:r>
            <a:endParaRPr lang="en-IN" sz="2000" dirty="0">
              <a:latin typeface="Century" pitchFamily="18" charset="0"/>
            </a:endParaRP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Man of the match</a:t>
            </a:r>
          </a:p>
          <a:p>
            <a:r>
              <a:rPr lang="en-IN" sz="2000" dirty="0">
                <a:latin typeface="Century" pitchFamily="18" charset="0"/>
              </a:rPr>
              <a:t> </a:t>
            </a:r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string</a:t>
            </a:r>
            <a:r>
              <a:rPr lang="en-IN" sz="2000" dirty="0">
                <a:latin typeface="Century" pitchFamily="18" charset="0"/>
              </a:rPr>
              <a:t> Nationality</a:t>
            </a:r>
          </a:p>
          <a:p>
            <a:r>
              <a:rPr lang="en-US" sz="2000" dirty="0">
                <a:latin typeface="Century" pitchFamily="18" charset="0"/>
              </a:rPr>
              <a:t>}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48600" y="2514601"/>
            <a:ext cx="2514600" cy="255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US" sz="2000" dirty="0">
                <a:latin typeface="Century" pitchFamily="18" charset="0"/>
              </a:rPr>
              <a:t>class Singers</a:t>
            </a:r>
          </a:p>
          <a:p>
            <a:r>
              <a:rPr lang="en-US" sz="2000" dirty="0">
                <a:latin typeface="Century" pitchFamily="18" charset="0"/>
              </a:rPr>
              <a:t>{</a:t>
            </a:r>
            <a:endParaRPr lang="en-IN" sz="2000" dirty="0">
              <a:latin typeface="Century" pitchFamily="18" charset="0"/>
            </a:endParaRP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string</a:t>
            </a:r>
            <a:r>
              <a:rPr lang="en-IN" sz="2000" dirty="0">
                <a:latin typeface="Century" pitchFamily="18" charset="0"/>
              </a:rPr>
              <a:t> Name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date</a:t>
            </a:r>
            <a:r>
              <a:rPr lang="en-IN" sz="2000" dirty="0">
                <a:latin typeface="Century" pitchFamily="18" charset="0"/>
              </a:rPr>
              <a:t> Debut-date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No-of-tracks</a:t>
            </a:r>
          </a:p>
          <a:p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Century" pitchFamily="18" charset="0"/>
              </a:rPr>
              <a:t>int</a:t>
            </a:r>
            <a:r>
              <a:rPr lang="en-IN" sz="2000" dirty="0">
                <a:latin typeface="Century" pitchFamily="18" charset="0"/>
              </a:rPr>
              <a:t> hits</a:t>
            </a:r>
          </a:p>
          <a:p>
            <a:r>
              <a:rPr lang="en-IN" sz="2000" dirty="0">
                <a:latin typeface="Century" pitchFamily="18" charset="0"/>
              </a:rPr>
              <a:t> </a:t>
            </a:r>
            <a:r>
              <a:rPr lang="en-IN" sz="2000" dirty="0">
                <a:solidFill>
                  <a:srgbClr val="0000FF"/>
                </a:solidFill>
                <a:latin typeface="Century" pitchFamily="18" charset="0"/>
              </a:rPr>
              <a:t>string</a:t>
            </a:r>
            <a:r>
              <a:rPr lang="en-IN" sz="2000" dirty="0">
                <a:latin typeface="Century" pitchFamily="18" charset="0"/>
              </a:rPr>
              <a:t> Nationality</a:t>
            </a:r>
          </a:p>
          <a:p>
            <a:r>
              <a:rPr lang="en-US" sz="2000" dirty="0">
                <a:latin typeface="Century" pitchFamily="18" charset="0"/>
              </a:rPr>
              <a:t>}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905000" y="1497687"/>
            <a:ext cx="1905000" cy="762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gency FB" pitchFamily="34" charset="0"/>
              </a:rPr>
              <a:t>Actors</a:t>
            </a:r>
            <a:endParaRPr lang="en-IN" sz="5400" dirty="0">
              <a:latin typeface="Agency FB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057400" y="5410200"/>
            <a:ext cx="1752600" cy="1447800"/>
            <a:chOff x="4343400" y="1219200"/>
            <a:chExt cx="2819400" cy="2895600"/>
          </a:xfrm>
        </p:grpSpPr>
        <p:grpSp>
          <p:nvGrpSpPr>
            <p:cNvPr id="21" name="Group 22"/>
            <p:cNvGrpSpPr/>
            <p:nvPr/>
          </p:nvGrpSpPr>
          <p:grpSpPr>
            <a:xfrm>
              <a:off x="4419600" y="1295400"/>
              <a:ext cx="2667000" cy="2743200"/>
              <a:chOff x="5867400" y="1800678"/>
              <a:chExt cx="2514600" cy="2771322"/>
            </a:xfrm>
          </p:grpSpPr>
          <p:grpSp>
            <p:nvGrpSpPr>
              <p:cNvPr id="24" name="Group 41"/>
              <p:cNvGrpSpPr/>
              <p:nvPr/>
            </p:nvGrpSpPr>
            <p:grpSpPr>
              <a:xfrm>
                <a:off x="5867400" y="2362200"/>
                <a:ext cx="1219200" cy="2133600"/>
                <a:chOff x="0" y="1676400"/>
                <a:chExt cx="2971800" cy="5181600"/>
              </a:xfrm>
            </p:grpSpPr>
            <p:pic>
              <p:nvPicPr>
                <p:cNvPr id="31" name="Picture 6" descr="F:\Arun\JAVA Jan\jim-carrey-in-truman-show-(1998)-large-picture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0" y="2819400"/>
                  <a:ext cx="2918520" cy="4038600"/>
                </a:xfrm>
                <a:prstGeom prst="rect">
                  <a:avLst/>
                </a:prstGeom>
                <a:noFill/>
              </p:spPr>
            </p:pic>
            <p:sp>
              <p:nvSpPr>
                <p:cNvPr id="32" name="Rectangle 31"/>
                <p:cNvSpPr/>
                <p:nvPr/>
              </p:nvSpPr>
              <p:spPr>
                <a:xfrm>
                  <a:off x="0" y="1676400"/>
                  <a:ext cx="2971800" cy="198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pic>
            <p:nvPicPr>
              <p:cNvPr id="28" name="Picture 5" descr="F:\Arun\JAVA Jan\amitabh-bachchan-680631l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867400" y="1800678"/>
                <a:ext cx="990600" cy="1313724"/>
              </a:xfrm>
              <a:prstGeom prst="rect">
                <a:avLst/>
              </a:prstGeom>
              <a:noFill/>
            </p:spPr>
          </p:pic>
          <p:pic>
            <p:nvPicPr>
              <p:cNvPr id="29" name="Picture 10" descr="F:\Arun\JAVA Jan\avatar_d0ff129721a0_128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315200" y="3581400"/>
                <a:ext cx="990600" cy="990600"/>
              </a:xfrm>
              <a:prstGeom prst="rect">
                <a:avLst/>
              </a:prstGeom>
              <a:noFill/>
            </p:spPr>
          </p:pic>
          <p:pic>
            <p:nvPicPr>
              <p:cNvPr id="30" name="Picture 11" descr="F:\Arun\JAVA Jan\images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172324" y="1828800"/>
                <a:ext cx="1209676" cy="1672012"/>
              </a:xfrm>
              <a:prstGeom prst="rect">
                <a:avLst/>
              </a:prstGeom>
              <a:noFill/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4343400" y="1219200"/>
              <a:ext cx="2819400" cy="2895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105400" y="5257800"/>
            <a:ext cx="1600200" cy="1447800"/>
            <a:chOff x="3276600" y="3886200"/>
            <a:chExt cx="2895600" cy="2971800"/>
          </a:xfrm>
        </p:grpSpPr>
        <p:pic>
          <p:nvPicPr>
            <p:cNvPr id="42" name="Picture 12" descr="F:\Arun\JAVA Jan\Brian-Lara-Top-Class-Cricketer- 3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72890" y="3962400"/>
              <a:ext cx="951510" cy="1184258"/>
            </a:xfrm>
            <a:prstGeom prst="rect">
              <a:avLst/>
            </a:prstGeom>
            <a:noFill/>
          </p:spPr>
        </p:pic>
        <p:pic>
          <p:nvPicPr>
            <p:cNvPr id="43" name="Picture 17" descr="F:\Arun\JAVA Jan\db1_1024_io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61560" y="4349714"/>
              <a:ext cx="1234440" cy="1797672"/>
            </a:xfrm>
            <a:prstGeom prst="rect">
              <a:avLst/>
            </a:prstGeom>
            <a:noFill/>
          </p:spPr>
        </p:pic>
        <p:pic>
          <p:nvPicPr>
            <p:cNvPr id="44" name="Picture 18" descr="F:\Arun\JAVA Jan\sachin-tendulkar-1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52800" y="5253447"/>
              <a:ext cx="1397458" cy="1528353"/>
            </a:xfrm>
            <a:prstGeom prst="rect">
              <a:avLst/>
            </a:prstGeom>
            <a:noFill/>
          </p:spPr>
        </p:pic>
        <p:sp>
          <p:nvSpPr>
            <p:cNvPr id="37" name="Rectangle 36"/>
            <p:cNvSpPr/>
            <p:nvPr/>
          </p:nvSpPr>
          <p:spPr>
            <a:xfrm>
              <a:off x="3276600" y="3886200"/>
              <a:ext cx="2895600" cy="2971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001000" y="5334000"/>
            <a:ext cx="2209800" cy="1295400"/>
            <a:chOff x="6172200" y="5029200"/>
            <a:chExt cx="2667000" cy="1752600"/>
          </a:xfrm>
        </p:grpSpPr>
        <p:grpSp>
          <p:nvGrpSpPr>
            <p:cNvPr id="49" name="Group 23"/>
            <p:cNvGrpSpPr/>
            <p:nvPr/>
          </p:nvGrpSpPr>
          <p:grpSpPr>
            <a:xfrm>
              <a:off x="6286915" y="5105400"/>
              <a:ext cx="2476085" cy="1600200"/>
              <a:chOff x="5257800" y="5257800"/>
              <a:chExt cx="2171285" cy="1371600"/>
            </a:xfrm>
          </p:grpSpPr>
          <p:pic>
            <p:nvPicPr>
              <p:cNvPr id="51" name="Picture 13" descr="F:\Arun\JAVA Jan\Michael-Jackson-High-Quality-michael-jackson-30011482-375-500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257800" y="5283200"/>
                <a:ext cx="1009650" cy="1346200"/>
              </a:xfrm>
              <a:prstGeom prst="rect">
                <a:avLst/>
              </a:prstGeom>
              <a:noFill/>
            </p:spPr>
          </p:pic>
          <p:pic>
            <p:nvPicPr>
              <p:cNvPr id="52" name="Picture 15" descr="F:\Arun\JAVA Jan\v2AN55470242Bryan-Adams-Portr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400800" y="5257800"/>
                <a:ext cx="1028285" cy="1371600"/>
              </a:xfrm>
              <a:prstGeom prst="rect">
                <a:avLst/>
              </a:prstGeom>
              <a:noFill/>
            </p:spPr>
          </p:pic>
        </p:grpSp>
        <p:sp>
          <p:nvSpPr>
            <p:cNvPr id="48" name="Rectangle 47"/>
            <p:cNvSpPr/>
            <p:nvPr/>
          </p:nvSpPr>
          <p:spPr>
            <a:xfrm>
              <a:off x="6172200" y="5029200"/>
              <a:ext cx="2667000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971800" y="3048001"/>
            <a:ext cx="14478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entury" pitchFamily="18" charset="0"/>
              </a:rPr>
              <a:t>Class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477000" y="3810000"/>
            <a:ext cx="3352800" cy="2819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057400" y="3505200"/>
            <a:ext cx="3352800" cy="3124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09800" y="1371600"/>
            <a:ext cx="2895600" cy="16312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entury" pitchFamily="18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class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Employee </a:t>
            </a: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{</a:t>
            </a: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String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name;</a:t>
            </a:r>
          </a:p>
          <a:p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    void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work( ){ }</a:t>
            </a:r>
          </a:p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}</a:t>
            </a:r>
            <a:endParaRPr lang="en-US" sz="2000" dirty="0">
              <a:latin typeface="Century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0" y="1371600"/>
            <a:ext cx="441960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Employee emp1 =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new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Employee( );</a:t>
            </a: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Class Vs Object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6000" y="3745469"/>
            <a:ext cx="3048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Template/blue print of object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86000" y="4410671"/>
            <a:ext cx="3048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Binds data members and methods into a single unit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86000" y="5221069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Logical exist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86000" y="5754470"/>
            <a:ext cx="259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Definition is created once</a:t>
            </a:r>
            <a:endParaRPr lang="en-US" dirty="0">
              <a:latin typeface="Century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Behaviors &amp; States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4599801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Instance/variable of class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81800" y="5133201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Physical exist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81800" y="5666602"/>
            <a:ext cx="2590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entury" pitchFamily="18" charset="0"/>
              </a:rPr>
              <a:t>Can be created many times</a:t>
            </a:r>
          </a:p>
        </p:txBody>
      </p:sp>
      <p:sp>
        <p:nvSpPr>
          <p:cNvPr id="38" name="Oval 37"/>
          <p:cNvSpPr/>
          <p:nvPr/>
        </p:nvSpPr>
        <p:spPr>
          <a:xfrm>
            <a:off x="2057400" y="1371600"/>
            <a:ext cx="3048000" cy="1600200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>
            <a:stCxn id="38" idx="6"/>
          </p:cNvCxnSpPr>
          <p:nvPr/>
        </p:nvCxnSpPr>
        <p:spPr>
          <a:xfrm flipV="1">
            <a:off x="5105400" y="1752600"/>
            <a:ext cx="1905000" cy="4191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72200" y="1905000"/>
            <a:ext cx="28194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emp1.</a:t>
            </a:r>
            <a:r>
              <a:rPr lang="en-US" sz="2000" dirty="0">
                <a:solidFill>
                  <a:srgbClr val="0000FF"/>
                </a:solidFill>
                <a:latin typeface="Century" pitchFamily="18" charset="0"/>
              </a:rPr>
              <a:t>name</a:t>
            </a:r>
            <a:r>
              <a:rPr lang="en-US" sz="2000" dirty="0">
                <a:latin typeface="Century" pitchFamily="18" charset="0"/>
              </a:rPr>
              <a:t> = “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" pitchFamily="18" charset="0"/>
              </a:rPr>
              <a:t>karan</a:t>
            </a:r>
            <a:r>
              <a:rPr lang="en-US" sz="2000" dirty="0">
                <a:latin typeface="Century" pitchFamily="18" charset="0"/>
              </a:rPr>
              <a:t>”;</a:t>
            </a:r>
          </a:p>
          <a:p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emp1.</a:t>
            </a:r>
            <a:r>
              <a:rPr lang="en-US" sz="2000" dirty="0">
                <a:solidFill>
                  <a:srgbClr val="0000FF"/>
                </a:solidFill>
                <a:latin typeface="Century" pitchFamily="18" charset="0"/>
              </a:rPr>
              <a:t>work( )</a:t>
            </a:r>
            <a:r>
              <a:rPr lang="en-US" sz="2000" dirty="0">
                <a:latin typeface="Century" pitchFamily="18" charset="0"/>
              </a:rPr>
              <a:t>;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rot="16200000" flipV="1">
            <a:off x="7505701" y="3086101"/>
            <a:ext cx="1828800" cy="2285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6667500" y="3314700"/>
            <a:ext cx="1600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315200" y="3352801"/>
            <a:ext cx="14478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entury" pitchFamily="18" charset="0"/>
              </a:rPr>
              <a:t>Object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15000" y="2743200"/>
            <a:ext cx="441960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Employee emp2 = </a:t>
            </a:r>
            <a:r>
              <a:rPr lang="en-US" sz="2000" b="1" dirty="0">
                <a:solidFill>
                  <a:srgbClr val="7030A0"/>
                </a:solidFill>
                <a:latin typeface="Century" pitchFamily="18" charset="0"/>
              </a:rPr>
              <a:t>new</a:t>
            </a:r>
            <a:r>
              <a:rPr lang="en-US" sz="2000" dirty="0">
                <a:solidFill>
                  <a:schemeClr val="dk1"/>
                </a:solidFill>
                <a:latin typeface="Century" pitchFamily="18" charset="0"/>
              </a:rPr>
              <a:t> Employee( 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8" grpId="0" animBg="1"/>
      <p:bldP spid="39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Object memory layout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0" y="2590801"/>
            <a:ext cx="2895600" cy="403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public class</a:t>
            </a:r>
            <a:r>
              <a:rPr lang="en-US" sz="1600" dirty="0"/>
              <a:t> Student {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rgbClr val="7030A0"/>
                </a:solidFill>
              </a:rPr>
              <a:t>public</a:t>
            </a:r>
            <a:r>
              <a:rPr lang="en-US" sz="1600" dirty="0"/>
              <a:t> String name; 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7030A0"/>
                </a:solidFill>
              </a:rPr>
              <a:t>  </a:t>
            </a:r>
            <a:r>
              <a:rPr lang="en-US" sz="1600" b="1" dirty="0">
                <a:solidFill>
                  <a:srgbClr val="7030A0"/>
                </a:solidFill>
              </a:rPr>
              <a:t>public static void </a:t>
            </a:r>
            <a:r>
              <a:rPr lang="en-US" sz="1600" dirty="0"/>
              <a:t>main(String 	[] args)   {</a:t>
            </a:r>
          </a:p>
          <a:p>
            <a:endParaRPr lang="en-US" sz="1600" dirty="0"/>
          </a:p>
          <a:p>
            <a:r>
              <a:rPr lang="en-US" sz="1600" dirty="0"/>
              <a:t>      Student karan, kunal, </a:t>
            </a:r>
            <a:r>
              <a:rPr lang="en-US" sz="1600" dirty="0" err="1"/>
              <a:t>kk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        karan = </a:t>
            </a:r>
            <a:r>
              <a:rPr lang="en-US" sz="1600" b="1" dirty="0">
                <a:solidFill>
                  <a:srgbClr val="7030A0"/>
                </a:solidFill>
              </a:rPr>
              <a:t>new</a:t>
            </a:r>
            <a:r>
              <a:rPr lang="en-US" sz="1600" dirty="0"/>
              <a:t> Student();</a:t>
            </a:r>
          </a:p>
          <a:p>
            <a:r>
              <a:rPr lang="en-US" sz="1600" dirty="0"/>
              <a:t>        kunal = </a:t>
            </a:r>
            <a:r>
              <a:rPr lang="en-US" sz="1600" b="1" dirty="0">
                <a:solidFill>
                  <a:srgbClr val="7030A0"/>
                </a:solidFill>
              </a:rPr>
              <a:t>new</a:t>
            </a:r>
            <a:r>
              <a:rPr lang="en-US" sz="1600" dirty="0"/>
              <a:t> Student();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kk</a:t>
            </a:r>
            <a:r>
              <a:rPr lang="en-US" sz="1600" dirty="0"/>
              <a:t> = kunal;</a:t>
            </a:r>
          </a:p>
          <a:p>
            <a:endParaRPr lang="en-US" sz="1600" dirty="0"/>
          </a:p>
          <a:p>
            <a:r>
              <a:rPr lang="en-US" sz="1600" dirty="0"/>
              <a:t>        karan.name = </a:t>
            </a:r>
          </a:p>
          <a:p>
            <a:r>
              <a:rPr lang="en-US" sz="1600" dirty="0"/>
              <a:t>	“</a:t>
            </a:r>
            <a:r>
              <a:rPr lang="en-US" sz="1600" dirty="0" err="1"/>
              <a:t>karan</a:t>
            </a:r>
            <a:r>
              <a:rPr lang="en-US" sz="1600" dirty="0"/>
              <a:t> </a:t>
            </a:r>
            <a:r>
              <a:rPr lang="en-US" sz="1600" dirty="0" err="1"/>
              <a:t>malhotra</a:t>
            </a:r>
            <a:r>
              <a:rPr lang="en-US" sz="1600" dirty="0"/>
              <a:t>”;</a:t>
            </a:r>
          </a:p>
          <a:p>
            <a:r>
              <a:rPr lang="en-US" sz="1600" dirty="0"/>
              <a:t>        kunal.name =</a:t>
            </a:r>
          </a:p>
          <a:p>
            <a:r>
              <a:rPr lang="en-US" sz="1600" dirty="0"/>
              <a:t>	“</a:t>
            </a:r>
            <a:r>
              <a:rPr lang="en-US" sz="1600" dirty="0" err="1"/>
              <a:t>Kunal</a:t>
            </a:r>
            <a:r>
              <a:rPr lang="en-US" sz="1600" dirty="0"/>
              <a:t> </a:t>
            </a:r>
            <a:r>
              <a:rPr lang="en-US" sz="1600" dirty="0" err="1"/>
              <a:t>kapoor</a:t>
            </a:r>
            <a:r>
              <a:rPr lang="en-US" sz="1600" dirty="0"/>
              <a:t>"; </a:t>
            </a:r>
          </a:p>
          <a:p>
            <a:r>
              <a:rPr lang="en-US" sz="1600" dirty="0"/>
              <a:t>    }	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95800" y="1600200"/>
            <a:ext cx="5943600" cy="472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477000" y="5181600"/>
            <a:ext cx="38100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2057400"/>
            <a:ext cx="1600200" cy="4114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477000" y="2057400"/>
            <a:ext cx="3733800" cy="2971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9400" y="5257801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Perm Space (</a:t>
            </a:r>
            <a:r>
              <a:rPr lang="en-US" dirty="0"/>
              <a:t>Class loading)</a:t>
            </a:r>
            <a:endParaRPr lang="en-US" i="1" dirty="0"/>
          </a:p>
          <a:p>
            <a:r>
              <a:rPr lang="en-US" i="1" dirty="0"/>
              <a:t>Student + System classes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8200" y="54980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main()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648200" y="5410200"/>
            <a:ext cx="1600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48200" y="4724400"/>
            <a:ext cx="1600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48200" y="3962400"/>
            <a:ext cx="1600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8200" y="3124200"/>
            <a:ext cx="16002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15200" y="5879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1544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67800" y="2133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1544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10400" y="44312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</a:t>
            </a:r>
          </a:p>
        </p:txBody>
      </p:sp>
      <p:cxnSp>
        <p:nvCxnSpPr>
          <p:cNvPr id="35" name="Straight Arrow Connector 34"/>
          <p:cNvCxnSpPr>
            <a:endCxn id="31" idx="1"/>
          </p:cNvCxnSpPr>
          <p:nvPr/>
        </p:nvCxnSpPr>
        <p:spPr>
          <a:xfrm flipV="1">
            <a:off x="5562600" y="4615934"/>
            <a:ext cx="1447800" cy="413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1" idx="1"/>
          </p:cNvCxnSpPr>
          <p:nvPr/>
        </p:nvCxnSpPr>
        <p:spPr>
          <a:xfrm>
            <a:off x="5486400" y="4419600"/>
            <a:ext cx="1524000" cy="1963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1" idx="1"/>
          </p:cNvCxnSpPr>
          <p:nvPr/>
        </p:nvCxnSpPr>
        <p:spPr>
          <a:xfrm>
            <a:off x="5638800" y="3733800"/>
            <a:ext cx="1371600" cy="882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6934200" y="2438400"/>
            <a:ext cx="1143000" cy="1295400"/>
            <a:chOff x="5410200" y="2667000"/>
            <a:chExt cx="1143000" cy="1295400"/>
          </a:xfrm>
        </p:grpSpPr>
        <p:sp>
          <p:nvSpPr>
            <p:cNvPr id="40" name="Oval 39"/>
            <p:cNvSpPr/>
            <p:nvPr/>
          </p:nvSpPr>
          <p:spPr>
            <a:xfrm>
              <a:off x="5410200" y="2971800"/>
              <a:ext cx="1143000" cy="990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name</a:t>
              </a:r>
            </a:p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62600" y="26670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5649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382000" y="2450068"/>
            <a:ext cx="1600200" cy="1207532"/>
            <a:chOff x="6858000" y="2450068"/>
            <a:chExt cx="1600200" cy="1207532"/>
          </a:xfrm>
        </p:grpSpPr>
        <p:sp>
          <p:nvSpPr>
            <p:cNvPr id="43" name="Oval 42"/>
            <p:cNvSpPr/>
            <p:nvPr/>
          </p:nvSpPr>
          <p:spPr>
            <a:xfrm>
              <a:off x="6858000" y="2743200"/>
              <a:ext cx="15240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39000" y="24500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String Pool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772400" y="3505200"/>
            <a:ext cx="1143000" cy="1295400"/>
            <a:chOff x="5410200" y="2667000"/>
            <a:chExt cx="1143000" cy="1295400"/>
          </a:xfrm>
        </p:grpSpPr>
        <p:sp>
          <p:nvSpPr>
            <p:cNvPr id="47" name="Oval 46"/>
            <p:cNvSpPr/>
            <p:nvPr/>
          </p:nvSpPr>
          <p:spPr>
            <a:xfrm>
              <a:off x="5410200" y="2971800"/>
              <a:ext cx="1143000" cy="990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name</a:t>
              </a:r>
            </a:p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562600" y="26670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9845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57800" y="51170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5649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10200" y="3962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9845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86400" y="3048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9845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724400" y="2133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Stack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705600" y="2057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Heap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48200" y="3352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kk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648200" y="41264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kunal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48200" y="48884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karan</a:t>
            </a:r>
          </a:p>
        </p:txBody>
      </p:sp>
      <p:cxnSp>
        <p:nvCxnSpPr>
          <p:cNvPr id="68" name="Straight Arrow Connector 67"/>
          <p:cNvCxnSpPr>
            <a:endCxn id="42" idx="1"/>
          </p:cNvCxnSpPr>
          <p:nvPr/>
        </p:nvCxnSpPr>
        <p:spPr>
          <a:xfrm rot="5400000" flipH="1" flipV="1">
            <a:off x="5159633" y="3026033"/>
            <a:ext cx="2329934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5638800" y="3810000"/>
            <a:ext cx="2362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715000" y="3581400"/>
            <a:ext cx="2286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620000" y="2971800"/>
            <a:ext cx="990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 flipH="1" flipV="1">
            <a:off x="8343900" y="3695700"/>
            <a:ext cx="838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572000" y="1524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JVM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8534401" y="2847202"/>
            <a:ext cx="1447800" cy="429399"/>
            <a:chOff x="7010400" y="2847201"/>
            <a:chExt cx="1002323" cy="429399"/>
          </a:xfrm>
        </p:grpSpPr>
        <p:sp>
          <p:nvSpPr>
            <p:cNvPr id="75" name="TextBox 74"/>
            <p:cNvSpPr txBox="1"/>
            <p:nvPr/>
          </p:nvSpPr>
          <p:spPr>
            <a:xfrm>
              <a:off x="7010400" y="2847201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355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086600" y="2968823"/>
              <a:ext cx="9261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karan</a:t>
              </a:r>
              <a:r>
                <a:rPr lang="en-US" sz="1400" dirty="0"/>
                <a:t> </a:t>
              </a:r>
              <a:r>
                <a:rPr lang="en-US" sz="1400" dirty="0" err="1"/>
                <a:t>malhotra</a:t>
              </a:r>
              <a:endParaRPr lang="en-US" sz="14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915400" y="3200402"/>
            <a:ext cx="1219200" cy="457199"/>
            <a:chOff x="7467600" y="3124201"/>
            <a:chExt cx="1219200" cy="457199"/>
          </a:xfrm>
        </p:grpSpPr>
        <p:sp>
          <p:nvSpPr>
            <p:cNvPr id="77" name="TextBox 76"/>
            <p:cNvSpPr txBox="1"/>
            <p:nvPr/>
          </p:nvSpPr>
          <p:spPr>
            <a:xfrm>
              <a:off x="7467600" y="3304401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648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43800" y="3124201"/>
              <a:ext cx="11430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Kunal</a:t>
              </a:r>
              <a:r>
                <a:rPr lang="en-US" sz="1400" dirty="0"/>
                <a:t> </a:t>
              </a:r>
              <a:r>
                <a:rPr lang="en-US" sz="1400" dirty="0" err="1"/>
                <a:t>kapoor</a:t>
              </a:r>
              <a:endParaRPr lang="en-US" sz="1400" dirty="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905000" y="1828800"/>
            <a:ext cx="175260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java Student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rot="5400000">
            <a:off x="6705600" y="3810000"/>
            <a:ext cx="1143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31" idx="3"/>
          </p:cNvCxnSpPr>
          <p:nvPr/>
        </p:nvCxnSpPr>
        <p:spPr>
          <a:xfrm rot="10800000" flipV="1">
            <a:off x="7543800" y="4495800"/>
            <a:ext cx="685800" cy="12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151076" y="43550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648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89076" y="3276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7" grpId="0"/>
      <p:bldP spid="30" grpId="0"/>
      <p:bldP spid="31" grpId="0"/>
      <p:bldP spid="52" grpId="0"/>
      <p:bldP spid="53" grpId="0"/>
      <p:bldP spid="58" grpId="0"/>
      <p:bldP spid="59" grpId="0"/>
      <p:bldP spid="60" grpId="0"/>
      <p:bldP spid="61" grpId="0"/>
      <p:bldP spid="62" grpId="0"/>
      <p:bldP spid="63" grpId="0"/>
      <p:bldP spid="82" grpId="0"/>
      <p:bldP spid="64" grpId="0" animBg="1"/>
      <p:bldP spid="65" grpId="0"/>
      <p:bldP spid="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Instance Variable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10400" y="914401"/>
            <a:ext cx="3200400" cy="3293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public class</a:t>
            </a:r>
            <a:r>
              <a:rPr lang="en-US" sz="1600" dirty="0"/>
              <a:t> VariableDemo {</a:t>
            </a:r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// Instance Variables</a:t>
            </a:r>
          </a:p>
          <a:p>
            <a:r>
              <a:rPr lang="en-US" sz="1600" dirty="0"/>
              <a:t>     </a:t>
            </a:r>
            <a:r>
              <a:rPr lang="en-US" sz="1600" b="1" dirty="0">
                <a:solidFill>
                  <a:srgbClr val="7030A0"/>
                </a:solidFill>
              </a:rPr>
              <a:t>int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FF"/>
                </a:solidFill>
              </a:rPr>
              <a:t>x, y = 10, total</a:t>
            </a:r>
            <a:r>
              <a:rPr lang="en-US" sz="1600" dirty="0"/>
              <a:t>;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     </a:t>
            </a:r>
            <a:r>
              <a:rPr lang="en-US" sz="1600" dirty="0"/>
              <a:t>String </a:t>
            </a:r>
            <a:r>
              <a:rPr lang="en-US" sz="1600" dirty="0">
                <a:solidFill>
                  <a:srgbClr val="0000FF"/>
                </a:solidFill>
              </a:rPr>
              <a:t>name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     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     public</a:t>
            </a:r>
            <a:r>
              <a:rPr lang="en-US" sz="1600" dirty="0"/>
              <a:t> Variable (){</a:t>
            </a:r>
          </a:p>
          <a:p>
            <a:r>
              <a:rPr lang="en-US" sz="1600" dirty="0"/>
              <a:t>          </a:t>
            </a:r>
            <a:r>
              <a:rPr lang="en-US" sz="1600" dirty="0">
                <a:solidFill>
                  <a:srgbClr val="0000FF"/>
                </a:solidFill>
              </a:rPr>
              <a:t>// ….</a:t>
            </a:r>
            <a:endParaRPr lang="en-US" sz="1600" dirty="0"/>
          </a:p>
          <a:p>
            <a:r>
              <a:rPr lang="en-US" sz="1600" dirty="0"/>
              <a:t>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/>
              <a:t>     </a:t>
            </a:r>
            <a:r>
              <a:rPr lang="en-US" sz="1600" b="1" dirty="0">
                <a:solidFill>
                  <a:srgbClr val="7030A0"/>
                </a:solidFill>
              </a:rPr>
              <a:t>void</a:t>
            </a:r>
            <a:r>
              <a:rPr lang="en-US" sz="1600" dirty="0"/>
              <a:t> add()</a:t>
            </a:r>
          </a:p>
          <a:p>
            <a:r>
              <a:rPr lang="en-US" sz="1600" dirty="0"/>
              <a:t>     {</a:t>
            </a:r>
          </a:p>
          <a:p>
            <a:r>
              <a:rPr lang="en-US" sz="1600" dirty="0">
                <a:solidFill>
                  <a:srgbClr val="0000FF"/>
                </a:solidFill>
              </a:rPr>
              <a:t>        // …</a:t>
            </a:r>
          </a:p>
          <a:p>
            <a:r>
              <a:rPr lang="en-US" sz="1600" dirty="0"/>
              <a:t>     }  }  }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86600" y="1219200"/>
            <a:ext cx="3048000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// Instance Variables</a:t>
            </a:r>
          </a:p>
          <a:p>
            <a:r>
              <a:rPr lang="en-US" sz="2400" dirty="0"/>
              <a:t>     </a:t>
            </a:r>
            <a:r>
              <a:rPr lang="en-US" sz="2400" b="1" dirty="0" err="1">
                <a:solidFill>
                  <a:srgbClr val="7030A0"/>
                </a:solidFill>
              </a:rPr>
              <a:t>int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x, y = 10, total</a:t>
            </a:r>
            <a:r>
              <a:rPr lang="en-US" sz="2400" dirty="0">
                <a:solidFill>
                  <a:schemeClr val="tx1"/>
                </a:solidFill>
              </a:rPr>
              <a:t>;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     String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name</a:t>
            </a:r>
            <a:r>
              <a:rPr lang="en-US" sz="2400" dirty="0">
                <a:solidFill>
                  <a:schemeClr val="tx1"/>
                </a:solidFill>
              </a:rPr>
              <a:t>;</a:t>
            </a:r>
          </a:p>
          <a:p>
            <a:pPr algn="ctr"/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1600200"/>
            <a:ext cx="5105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Name given to data 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2343090"/>
            <a:ext cx="5105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Holds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600" y="3102114"/>
            <a:ext cx="5157374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Declared in a class</a:t>
            </a:r>
          </a:p>
          <a:p>
            <a:r>
              <a:rPr lang="en-US" sz="2000" dirty="0">
                <a:latin typeface="Century" pitchFamily="18" charset="0"/>
              </a:rPr>
              <a:t>        - Outside method, constructor, block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52600" y="4171890"/>
            <a:ext cx="5105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Access modifiers can be used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2601" y="4930914"/>
            <a:ext cx="5460149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Each object has its own instance variable</a:t>
            </a:r>
          </a:p>
          <a:p>
            <a:pPr lvl="1"/>
            <a:r>
              <a:rPr lang="en-US" sz="2000" dirty="0">
                <a:latin typeface="Century" pitchFamily="18" charset="0"/>
              </a:rPr>
              <a:t>  -  Created with ‘new’ keyword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Instance Method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010400" y="3048000"/>
            <a:ext cx="3429000" cy="3391934"/>
            <a:chOff x="3048000" y="3048001"/>
            <a:chExt cx="3505200" cy="2732691"/>
          </a:xfrm>
        </p:grpSpPr>
        <p:sp>
          <p:nvSpPr>
            <p:cNvPr id="12" name="Rectangle 11"/>
            <p:cNvSpPr/>
            <p:nvPr/>
          </p:nvSpPr>
          <p:spPr>
            <a:xfrm>
              <a:off x="3048000" y="3048001"/>
              <a:ext cx="3505200" cy="25043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public class</a:t>
              </a:r>
              <a:r>
                <a:rPr lang="en-US" dirty="0"/>
                <a:t> InstanceMethod {</a:t>
              </a:r>
            </a:p>
            <a:p>
              <a:r>
                <a:rPr lang="en-US" dirty="0"/>
                <a:t>     </a:t>
              </a:r>
              <a:r>
                <a:rPr lang="en-US" b="1" dirty="0">
                  <a:solidFill>
                    <a:srgbClr val="7030A0"/>
                  </a:solidFill>
                </a:rPr>
                <a:t>int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00FF"/>
                  </a:solidFill>
                </a:rPr>
                <a:t>x=20, y = 10, total</a:t>
              </a:r>
              <a:r>
                <a:rPr lang="en-US" dirty="0"/>
                <a:t>;</a:t>
              </a:r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endParaRPr lang="en-US" sz="1600" b="1" dirty="0">
                <a:solidFill>
                  <a:srgbClr val="7030A0"/>
                </a:solidFill>
              </a:endParaRPr>
            </a:p>
            <a:p>
              <a:r>
                <a:rPr lang="en-US" sz="1600" dirty="0"/>
                <a:t>   </a:t>
              </a:r>
            </a:p>
            <a:p>
              <a:r>
                <a:rPr lang="en-US" sz="1600" dirty="0"/>
                <a:t>     }</a:t>
              </a:r>
            </a:p>
            <a:p>
              <a:r>
                <a:rPr lang="en-US" sz="1600" dirty="0"/>
                <a:t>}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200400" y="3723292"/>
              <a:ext cx="3200400" cy="20574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// Instance Method</a:t>
              </a:r>
            </a:p>
            <a:p>
              <a:r>
                <a:rPr lang="en-US" sz="2400" dirty="0"/>
                <a:t>     </a:t>
              </a:r>
              <a:r>
                <a:rPr lang="en-US" sz="2400" b="1" dirty="0" err="1">
                  <a:solidFill>
                    <a:srgbClr val="7030A0"/>
                  </a:solidFill>
                </a:rPr>
                <a:t>int</a:t>
              </a:r>
              <a:r>
                <a:rPr lang="en-US" sz="2400" dirty="0"/>
                <a:t> </a:t>
              </a:r>
              <a:r>
                <a:rPr lang="en-US" sz="2400" dirty="0">
                  <a:solidFill>
                    <a:srgbClr val="0000FF"/>
                  </a:solidFill>
                </a:rPr>
                <a:t>add()</a:t>
              </a:r>
              <a:r>
                <a:rPr lang="en-US" sz="2400" dirty="0">
                  <a:solidFill>
                    <a:schemeClr val="tx1"/>
                  </a:solidFill>
                </a:rPr>
                <a:t>{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        total = x + y;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        </a:t>
              </a:r>
              <a:r>
                <a:rPr lang="en-US" sz="2400" dirty="0">
                  <a:solidFill>
                    <a:srgbClr val="C00000"/>
                  </a:solidFill>
                </a:rPr>
                <a:t>return</a:t>
              </a:r>
              <a:r>
                <a:rPr lang="en-US" sz="2400" dirty="0">
                  <a:solidFill>
                    <a:schemeClr val="tx1"/>
                  </a:solidFill>
                </a:rPr>
                <a:t> total;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76400" y="3581400"/>
            <a:ext cx="5181600" cy="2590800"/>
            <a:chOff x="152400" y="3276600"/>
            <a:chExt cx="5181600" cy="2590800"/>
          </a:xfrm>
        </p:grpSpPr>
        <p:sp>
          <p:nvSpPr>
            <p:cNvPr id="15" name="TextBox 14"/>
            <p:cNvSpPr txBox="1"/>
            <p:nvPr/>
          </p:nvSpPr>
          <p:spPr>
            <a:xfrm>
              <a:off x="152400" y="4543961"/>
              <a:ext cx="5181600" cy="13234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access_modifier</a:t>
              </a:r>
              <a:r>
                <a:rPr lang="en-US" sz="2000" dirty="0"/>
                <a:t> return_type </a:t>
              </a:r>
              <a:r>
                <a:rPr lang="en-US" sz="2000" dirty="0">
                  <a:solidFill>
                    <a:srgbClr val="0000FF"/>
                  </a:solidFill>
                </a:rPr>
                <a:t>method_name </a:t>
              </a:r>
              <a:r>
                <a:rPr lang="en-US" sz="2000" dirty="0"/>
                <a:t>(   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/>
                <a:t>        //……</a:t>
              </a:r>
            </a:p>
            <a:p>
              <a:r>
                <a:rPr lang="en-US" sz="2000" dirty="0"/>
                <a:t>}</a:t>
              </a:r>
            </a:p>
          </p:txBody>
        </p:sp>
        <p:cxnSp>
          <p:nvCxnSpPr>
            <p:cNvPr id="18" name="Straight Arrow Connector 17"/>
            <p:cNvCxnSpPr>
              <a:stCxn id="16" idx="2"/>
            </p:cNvCxnSpPr>
            <p:nvPr/>
          </p:nvCxnSpPr>
          <p:spPr>
            <a:xfrm rot="16200000" flipH="1">
              <a:off x="3499366" y="3194566"/>
              <a:ext cx="1002268" cy="1905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2600" y="3276600"/>
              <a:ext cx="25908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Parameters (if needed)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52600" y="1295400"/>
            <a:ext cx="65532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 Accessible only via object</a:t>
            </a:r>
          </a:p>
          <a:p>
            <a:pPr lvl="1"/>
            <a:r>
              <a:rPr lang="en-US" sz="2000" dirty="0">
                <a:latin typeface="Century" pitchFamily="18" charset="0"/>
              </a:rPr>
              <a:t>- Can be called from other method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601" y="2111514"/>
            <a:ext cx="658866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Century" pitchFamily="18" charset="0"/>
              </a:rPr>
              <a:t>   Performs action for the object </a:t>
            </a:r>
          </a:p>
          <a:p>
            <a:r>
              <a:rPr lang="en-US" sz="2000" dirty="0">
                <a:latin typeface="Century" pitchFamily="18" charset="0"/>
              </a:rPr>
              <a:t>      - Instance variables may be used to perform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106804"/>
            <a:chOff x="0" y="228600"/>
            <a:chExt cx="9144000" cy="1264919"/>
          </a:xfrm>
        </p:grpSpPr>
        <p:sp>
          <p:nvSpPr>
            <p:cNvPr id="5" name="Rectangle 4"/>
            <p:cNvSpPr/>
            <p:nvPr/>
          </p:nvSpPr>
          <p:spPr>
            <a:xfrm>
              <a:off x="0" y="1447800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Local Variable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019800" y="3581401"/>
            <a:ext cx="3130826" cy="3124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sz="2400" dirty="0">
                <a:solidFill>
                  <a:schemeClr val="tx1"/>
                </a:solidFill>
              </a:rPr>
              <a:t>  x = 20, y=6;</a:t>
            </a:r>
          </a:p>
          <a:p>
            <a:r>
              <a:rPr lang="en-US" sz="2400" dirty="0">
                <a:solidFill>
                  <a:srgbClr val="00B050"/>
                </a:solidFill>
              </a:rPr>
              <a:t>// Instance Method</a:t>
            </a:r>
          </a:p>
          <a:p>
            <a:r>
              <a:rPr lang="en-US" sz="2400" dirty="0"/>
              <a:t>   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public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add()</a:t>
            </a:r>
            <a:r>
              <a:rPr lang="en-US" sz="2400" dirty="0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        </a:t>
            </a:r>
            <a:r>
              <a:rPr lang="en-US" sz="2400" dirty="0" err="1">
                <a:solidFill>
                  <a:schemeClr val="tx1"/>
                </a:solidFill>
              </a:rPr>
              <a:t>int</a:t>
            </a:r>
            <a:r>
              <a:rPr lang="en-US" sz="2400" dirty="0">
                <a:solidFill>
                  <a:schemeClr val="tx1"/>
                </a:solidFill>
              </a:rPr>
              <a:t> total;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total = x + y;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</a:t>
            </a:r>
            <a:r>
              <a:rPr lang="en-US" sz="2400" b="1" dirty="0">
                <a:solidFill>
                  <a:srgbClr val="C00000"/>
                </a:solidFill>
              </a:rPr>
              <a:t>return</a:t>
            </a:r>
            <a:r>
              <a:rPr lang="en-US" sz="2400" dirty="0">
                <a:solidFill>
                  <a:schemeClr val="tx1"/>
                </a:solidFill>
              </a:rPr>
              <a:t> total;</a:t>
            </a:r>
          </a:p>
          <a:p>
            <a:r>
              <a:rPr lang="en-US" sz="2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5113" y="4953001"/>
            <a:ext cx="1447800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400" dirty="0"/>
              <a:t> int total;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0400" y="4812268"/>
            <a:ext cx="175260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Local Variable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>
            <a:off x="4953000" y="5012324"/>
            <a:ext cx="1676400" cy="16927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1" y="1371600"/>
            <a:ext cx="6484467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entury" pitchFamily="18" charset="0"/>
              </a:rPr>
              <a:t>    D</a:t>
            </a:r>
            <a:r>
              <a:rPr lang="en-US" dirty="0">
                <a:solidFill>
                  <a:srgbClr val="000000"/>
                </a:solidFill>
                <a:latin typeface="Century" pitchFamily="18" charset="0"/>
                <a:ea typeface="Times New Roman"/>
                <a:cs typeface="Arial"/>
              </a:rPr>
              <a:t>eclared in methods, constructors or block</a:t>
            </a:r>
          </a:p>
          <a:p>
            <a:r>
              <a:rPr lang="en-US" dirty="0">
                <a:solidFill>
                  <a:srgbClr val="000000"/>
                </a:solidFill>
                <a:latin typeface="Century" pitchFamily="18" charset="0"/>
                <a:cs typeface="Arial"/>
              </a:rPr>
              <a:t>        -  C</a:t>
            </a:r>
            <a:r>
              <a:rPr lang="en-US" dirty="0">
                <a:latin typeface="Century" pitchFamily="18" charset="0"/>
              </a:rPr>
              <a:t>reated when enters in declared method or block</a:t>
            </a:r>
          </a:p>
          <a:p>
            <a:r>
              <a:rPr lang="en-US" dirty="0">
                <a:latin typeface="Century" pitchFamily="18" charset="0"/>
                <a:cs typeface="Arial"/>
              </a:rPr>
              <a:t>        - </a:t>
            </a:r>
            <a:r>
              <a:rPr lang="en-US" dirty="0">
                <a:latin typeface="Century" pitchFamily="18" charset="0"/>
              </a:rPr>
              <a:t>Can access only within the declared method or block</a:t>
            </a:r>
            <a:r>
              <a:rPr lang="en-US" dirty="0">
                <a:solidFill>
                  <a:srgbClr val="000000"/>
                </a:solidFill>
                <a:latin typeface="Century" pitchFamily="18" charset="0"/>
                <a:cs typeface="Arial"/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0" y="2429470"/>
            <a:ext cx="6477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entury" pitchFamily="18" charset="0"/>
              </a:rPr>
              <a:t>    Access modifiers cannot be used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76400" y="2983468"/>
            <a:ext cx="6477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Century" pitchFamily="18" charset="0"/>
              </a:rPr>
              <a:t>    Internally, implemented at stack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Shape 719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752601" y="1295400"/>
            <a:ext cx="7772399" cy="5486400"/>
          </a:xfrm>
          <a:prstGeom prst="rect">
            <a:avLst/>
          </a:prstGeom>
        </p:spPr>
      </p:pic>
      <p:grpSp>
        <p:nvGrpSpPr>
          <p:cNvPr id="6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7" name="Rectangle 6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8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11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b="1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this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6401" y="1447800"/>
            <a:ext cx="16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 </a:t>
            </a:r>
            <a:r>
              <a:rPr lang="en-US" b="1" i="1" dirty="0"/>
              <a:t>this</a:t>
            </a:r>
            <a:r>
              <a:rPr lang="en-US" dirty="0"/>
              <a:t> ‘ keyword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600" y="1981200"/>
            <a:ext cx="7239000" cy="178510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   Refers to the current instance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  Within an instance method or a constructor</a:t>
            </a:r>
          </a:p>
          <a:p>
            <a:pPr lvl="2">
              <a:buFontTx/>
              <a:buChar char="-"/>
            </a:pPr>
            <a:r>
              <a:rPr lang="en-US" dirty="0"/>
              <a:t>   Can not be used with ‘static’ methods</a:t>
            </a:r>
          </a:p>
          <a:p>
            <a:pPr lvl="1"/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   If used to constructor call, must be the first line in constructor</a:t>
            </a:r>
          </a:p>
          <a:p>
            <a:pPr lvl="2"/>
            <a:r>
              <a:rPr lang="en-US" dirty="0"/>
              <a:t>-   Cannot be recursive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33600" y="4466273"/>
            <a:ext cx="7239000" cy="15081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   Used to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   </a:t>
            </a:r>
            <a:r>
              <a:rPr lang="en-US" dirty="0">
                <a:solidFill>
                  <a:schemeClr val="bg1"/>
                </a:solidFill>
              </a:rPr>
              <a:t>Refer current class instance variable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   I</a:t>
            </a:r>
            <a:r>
              <a:rPr lang="en-US" dirty="0">
                <a:solidFill>
                  <a:schemeClr val="bg1"/>
                </a:solidFill>
              </a:rPr>
              <a:t>nvoke current class constructor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     Invoke current class method (implicitly)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     Used to return the current class instance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905000" y="1676400"/>
          <a:ext cx="83058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Without</a:t>
                      </a:r>
                      <a:r>
                        <a:rPr lang="en-US" sz="2400" baseline="0" dirty="0"/>
                        <a:t>  ‘ this ’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Using  ‘ this’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 class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ThisDemo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       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 ;</a:t>
                      </a:r>
                    </a:p>
                    <a:p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       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 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</a:p>
                    <a:p>
                      <a:r>
                        <a:rPr lang="en-US"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24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//constructor</a:t>
                      </a:r>
                      <a:endParaRPr lang="en-US" sz="24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24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ThisDemo 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x,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y) {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x = x;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y = y;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 class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ThisDemo 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 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 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</a:p>
                    <a:p>
                      <a:r>
                        <a:rPr lang="en-US"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24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//constructor</a:t>
                      </a:r>
                      <a:endParaRPr lang="en-US" sz="24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24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ThisDemo 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x,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y) {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.x = x;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2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.y = y;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b="1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this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Constructor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4"/>
          <p:cNvSpPr txBox="1">
            <a:spLocks/>
          </p:cNvSpPr>
          <p:nvPr/>
        </p:nvSpPr>
        <p:spPr>
          <a:xfrm>
            <a:off x="1981200" y="2819402"/>
            <a:ext cx="8001000" cy="457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Called automatically when object is created with ‘new’ keyword</a:t>
            </a:r>
          </a:p>
        </p:txBody>
      </p:sp>
      <p:sp>
        <p:nvSpPr>
          <p:cNvPr id="12" name="Content Placeholder 14"/>
          <p:cNvSpPr txBox="1">
            <a:spLocks/>
          </p:cNvSpPr>
          <p:nvPr/>
        </p:nvSpPr>
        <p:spPr>
          <a:xfrm>
            <a:off x="1981200" y="3657602"/>
            <a:ext cx="8001000" cy="457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Used to initialize the instance variables</a:t>
            </a:r>
          </a:p>
        </p:txBody>
      </p:sp>
      <p:sp>
        <p:nvSpPr>
          <p:cNvPr id="13" name="Content Placeholder 14"/>
          <p:cNvSpPr txBox="1">
            <a:spLocks/>
          </p:cNvSpPr>
          <p:nvPr/>
        </p:nvSpPr>
        <p:spPr>
          <a:xfrm>
            <a:off x="1981200" y="4495802"/>
            <a:ext cx="8001000" cy="457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Can‘t make a new object without invoking a constructor</a:t>
            </a:r>
          </a:p>
        </p:txBody>
      </p:sp>
      <p:sp>
        <p:nvSpPr>
          <p:cNvPr id="14" name="Content Placeholder 14"/>
          <p:cNvSpPr txBox="1">
            <a:spLocks/>
          </p:cNvSpPr>
          <p:nvPr/>
        </p:nvSpPr>
        <p:spPr>
          <a:xfrm>
            <a:off x="1981200" y="5334002"/>
            <a:ext cx="8001000" cy="838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Every class has default constructor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cs typeface="Arial"/>
                <a:sym typeface="Arial"/>
              </a:rPr>
              <a:t>Even when not declared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19534" y="1752601"/>
            <a:ext cx="7962666" cy="7694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Constructor has same name as a class name</a:t>
            </a:r>
          </a:p>
          <a:p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24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-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Unlike a method, no return type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Constructor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1" y="1447800"/>
            <a:ext cx="228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Constructor </a:t>
            </a:r>
            <a:r>
              <a:rPr lang="en-US" b="1" dirty="0"/>
              <a:t>Example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2600" y="2133601"/>
            <a:ext cx="5638800" cy="36933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b="1" dirty="0"/>
              <a:t> </a:t>
            </a:r>
            <a:r>
              <a:rPr lang="en-US" dirty="0"/>
              <a:t>Car {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no_wheels</a:t>
            </a:r>
            <a:r>
              <a:rPr lang="en-US" b="1" dirty="0"/>
              <a:t>;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horse_power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7030A0"/>
                </a:solidFill>
              </a:rPr>
              <a:t>public static void </a:t>
            </a:r>
            <a:r>
              <a:rPr lang="en-US" dirty="0"/>
              <a:t>main(String[] args) {</a:t>
            </a:r>
          </a:p>
          <a:p>
            <a:endParaRPr lang="en-US" b="1" dirty="0"/>
          </a:p>
          <a:p>
            <a:r>
              <a:rPr lang="en-US" dirty="0"/>
              <a:t>		Car </a:t>
            </a:r>
            <a:r>
              <a:rPr lang="en-US" b="1" dirty="0">
                <a:solidFill>
                  <a:srgbClr val="0070C0"/>
                </a:solidFill>
              </a:rPr>
              <a:t>bmw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b="1" dirty="0"/>
              <a:t> </a:t>
            </a:r>
            <a:r>
              <a:rPr lang="en-US" dirty="0"/>
              <a:t>Car();</a:t>
            </a:r>
          </a:p>
          <a:p>
            <a:endParaRPr lang="en-US" b="1" dirty="0"/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38400" y="3352800"/>
            <a:ext cx="2895600" cy="685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   Car(){</a:t>
            </a:r>
          </a:p>
          <a:p>
            <a:r>
              <a:rPr lang="en-US" dirty="0"/>
              <a:t>    }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96200" y="3124200"/>
            <a:ext cx="25908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Car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will call when an 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Object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Is created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5410200" y="3733800"/>
            <a:ext cx="2895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0800000" flipV="1">
            <a:off x="4953000" y="4267200"/>
            <a:ext cx="3657600" cy="1219200"/>
          </a:xfrm>
          <a:prstGeom prst="bentConnector3">
            <a:avLst>
              <a:gd name="adj1" fmla="val 304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4686300" y="52197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Constructors vs Methods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76400" y="14478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Constructor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6172200" y="14478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Methods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1676400" y="19812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Initializes class variables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72200" y="19812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Group Java statements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24384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No return type, not even void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72200" y="24384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void or a valid return type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76400" y="28956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Same name as the class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72200" y="28956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Any name except the class name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76400" y="33528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‘this’ refers to another constructor in the same class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72200" y="33528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‘this’ refers to an instance of the current class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76400" y="4038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‘super’ calls the constructor of the parent class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72200" y="4038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‘super’ calls an overridden method in the parent class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76400" y="46482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Not inherited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72200" y="4648200"/>
            <a:ext cx="44196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Inherited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676400" y="51054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Cannot be abstract, final, native, static, or synchronized (can be public or private)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72200" y="51054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Can be abstract, final, native, static, or synchronized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b="1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this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 constructor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401" y="1371600"/>
            <a:ext cx="580488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b="1" dirty="0"/>
              <a:t> </a:t>
            </a:r>
            <a:r>
              <a:rPr lang="en-US" dirty="0"/>
              <a:t>Rectangle {</a:t>
            </a:r>
          </a:p>
          <a:p>
            <a:r>
              <a:rPr lang="en-US" b="1" dirty="0">
                <a:solidFill>
                  <a:srgbClr val="7030A0"/>
                </a:solidFill>
              </a:rPr>
              <a:t>	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x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y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	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width = 10</a:t>
            </a:r>
            <a:r>
              <a:rPr lang="en-US" dirty="0"/>
              <a:t>,</a:t>
            </a:r>
            <a:r>
              <a:rPr lang="en-US" b="1" dirty="0">
                <a:solidFill>
                  <a:srgbClr val="0000FF"/>
                </a:solidFill>
              </a:rPr>
              <a:t> height = 10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	public</a:t>
            </a:r>
            <a:r>
              <a:rPr lang="en-US" b="1" dirty="0"/>
              <a:t> </a:t>
            </a:r>
            <a:r>
              <a:rPr lang="en-US" dirty="0"/>
              <a:t>Rectangle() {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dirty="0"/>
              <a:t>(5, 5);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	public</a:t>
            </a:r>
            <a:r>
              <a:rPr lang="en-US" b="1" dirty="0"/>
              <a:t> </a:t>
            </a:r>
            <a:r>
              <a:rPr lang="en-US" dirty="0"/>
              <a:t>Rectangle(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width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height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dirty="0"/>
              <a:t>(0, 0,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width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height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	public</a:t>
            </a:r>
            <a:r>
              <a:rPr lang="en-US" b="1" dirty="0"/>
              <a:t> </a:t>
            </a:r>
            <a:r>
              <a:rPr lang="en-US" dirty="0"/>
              <a:t>Rectangle(</a:t>
            </a:r>
            <a:r>
              <a:rPr lang="en-US" dirty="0">
                <a:solidFill>
                  <a:srgbClr val="7030A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x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y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width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height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x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0070C0"/>
                </a:solidFill>
              </a:rPr>
              <a:t> x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y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0070C0"/>
                </a:solidFill>
              </a:rPr>
              <a:t> y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width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width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		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height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height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20" name="Curved Connector 19"/>
          <p:cNvCxnSpPr/>
          <p:nvPr/>
        </p:nvCxnSpPr>
        <p:spPr>
          <a:xfrm>
            <a:off x="4800600" y="2895600"/>
            <a:ext cx="1600200" cy="838200"/>
          </a:xfrm>
          <a:prstGeom prst="curvedConnector3">
            <a:avLst>
              <a:gd name="adj1" fmla="val 16160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>
            <a:off x="5943600" y="4038600"/>
            <a:ext cx="1600200" cy="838200"/>
          </a:xfrm>
          <a:prstGeom prst="curvedConnector3">
            <a:avLst>
              <a:gd name="adj1" fmla="val 15892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34200" y="259080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parameterised (2 parameter) Constructor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6600" y="365760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parameterised (4 parameter) Constructor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Constructor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chaining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1428690"/>
            <a:ext cx="2388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Constructor chaining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4600" y="2209800"/>
            <a:ext cx="5181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    Calling of one constructor from another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4600" y="2907269"/>
            <a:ext cx="51816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    Achieved in two ways: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 lvl="1"/>
            <a:r>
              <a:rPr lang="en-US" b="1" dirty="0"/>
              <a:t>this</a:t>
            </a:r>
            <a:r>
              <a:rPr lang="en-US" dirty="0"/>
              <a:t> :  Used to call constructor of same class</a:t>
            </a:r>
          </a:p>
          <a:p>
            <a:pPr lvl="1"/>
            <a:r>
              <a:rPr lang="en-US" b="1" dirty="0"/>
              <a:t>Super</a:t>
            </a:r>
            <a:r>
              <a:rPr lang="en-US" dirty="0"/>
              <a:t> :  Used to call constructor of super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Constructor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chaining within Class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2448" y="1295400"/>
            <a:ext cx="3685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Constructor </a:t>
            </a:r>
            <a:r>
              <a:rPr lang="en-US" sz="2000" b="1" dirty="0"/>
              <a:t>chaining within class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76400" y="1752600"/>
            <a:ext cx="7086600" cy="5029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0" y="1752600"/>
            <a:ext cx="7467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public class</a:t>
            </a:r>
            <a:r>
              <a:rPr lang="en-US" sz="2000" b="1" dirty="0"/>
              <a:t> </a:t>
            </a:r>
            <a:r>
              <a:rPr lang="en-US" sz="2000" dirty="0"/>
              <a:t>Car {</a:t>
            </a:r>
          </a:p>
          <a:p>
            <a:r>
              <a:rPr lang="en-US" sz="2000" dirty="0"/>
              <a:t>    Car(){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"Default Constructor"</a:t>
            </a:r>
            <a:r>
              <a:rPr lang="en-US" sz="2000" i="1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Car(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dirty="0"/>
              <a:t>i){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    this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"Single </a:t>
            </a:r>
            <a:r>
              <a:rPr lang="en-US" sz="2000" b="1" i="1" dirty="0" err="1">
                <a:solidFill>
                  <a:srgbClr val="0000FF"/>
                </a:solidFill>
              </a:rPr>
              <a:t>Parametrized</a:t>
            </a:r>
            <a:r>
              <a:rPr lang="en-US" sz="2000" b="1" i="1" dirty="0">
                <a:solidFill>
                  <a:srgbClr val="0000FF"/>
                </a:solidFill>
              </a:rPr>
              <a:t> Constructor"</a:t>
            </a:r>
            <a:r>
              <a:rPr lang="en-US" sz="2000" i="1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Car(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dirty="0"/>
              <a:t>i,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dirty="0"/>
              <a:t>j){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    this</a:t>
            </a:r>
            <a:r>
              <a:rPr lang="en-US" sz="2000" dirty="0"/>
              <a:t>(j);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"Double </a:t>
            </a:r>
            <a:r>
              <a:rPr lang="en-US" sz="2000" b="1" i="1" dirty="0" err="1">
                <a:solidFill>
                  <a:srgbClr val="0000FF"/>
                </a:solidFill>
              </a:rPr>
              <a:t>Parametrized</a:t>
            </a:r>
            <a:r>
              <a:rPr lang="en-US" sz="2000" b="1" i="1" dirty="0">
                <a:solidFill>
                  <a:srgbClr val="0000FF"/>
                </a:solidFill>
              </a:rPr>
              <a:t> Constructor"</a:t>
            </a:r>
            <a:r>
              <a:rPr lang="en-US" sz="2000" i="1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static void</a:t>
            </a:r>
            <a:r>
              <a:rPr lang="en-US" sz="2000" b="1" dirty="0"/>
              <a:t> </a:t>
            </a:r>
            <a:r>
              <a:rPr lang="en-US" sz="2000" dirty="0"/>
              <a:t>main(String[] </a:t>
            </a:r>
            <a:r>
              <a:rPr lang="en-US" sz="2000" b="1" dirty="0">
                <a:solidFill>
                  <a:srgbClr val="0070C0"/>
                </a:solidFill>
              </a:rPr>
              <a:t>args</a:t>
            </a:r>
            <a:r>
              <a:rPr lang="en-US" sz="2000" dirty="0"/>
              <a:t>) {</a:t>
            </a:r>
          </a:p>
          <a:p>
            <a:r>
              <a:rPr lang="en-US" sz="2000" dirty="0"/>
              <a:t>        Car bmw =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b="1" dirty="0"/>
              <a:t> </a:t>
            </a:r>
            <a:r>
              <a:rPr lang="en-US" sz="2000" dirty="0"/>
              <a:t>Car(10, 20);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77200" y="3657600"/>
            <a:ext cx="2514600" cy="2057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rgbClr val="0000FF"/>
                </a:solidFill>
              </a:rPr>
              <a:t>Default Constructor</a:t>
            </a:r>
            <a:endParaRPr lang="en-US" b="1" i="1" dirty="0">
              <a:solidFill>
                <a:srgbClr val="0000FF"/>
              </a:solidFill>
            </a:endParaRPr>
          </a:p>
          <a:p>
            <a:pPr algn="ctr"/>
            <a:endParaRPr lang="en-US" b="1" i="1" dirty="0">
              <a:solidFill>
                <a:srgbClr val="0000FF"/>
              </a:solidFill>
            </a:endParaRPr>
          </a:p>
          <a:p>
            <a:pPr algn="ctr"/>
            <a:r>
              <a:rPr lang="en-US" b="1" i="1" dirty="0">
                <a:solidFill>
                  <a:srgbClr val="0000FF"/>
                </a:solidFill>
              </a:rPr>
              <a:t>Single </a:t>
            </a:r>
            <a:r>
              <a:rPr lang="en-US" b="1" i="1" err="1">
                <a:solidFill>
                  <a:srgbClr val="0000FF"/>
                </a:solidFill>
              </a:rPr>
              <a:t>Parametrized</a:t>
            </a:r>
            <a:r>
              <a:rPr lang="en-US" b="1" i="1">
                <a:solidFill>
                  <a:srgbClr val="0000FF"/>
                </a:solidFill>
              </a:rPr>
              <a:t> Constructor</a:t>
            </a:r>
            <a:endParaRPr lang="en-US" b="1" i="1" dirty="0">
              <a:solidFill>
                <a:srgbClr val="0000FF"/>
              </a:solidFill>
            </a:endParaRPr>
          </a:p>
          <a:p>
            <a:pPr algn="ctr"/>
            <a:endParaRPr lang="en-US" b="1" i="1" dirty="0">
              <a:solidFill>
                <a:srgbClr val="0000FF"/>
              </a:solidFill>
            </a:endParaRPr>
          </a:p>
          <a:p>
            <a:pPr algn="ctr"/>
            <a:r>
              <a:rPr lang="en-US" b="1" i="1" dirty="0">
                <a:solidFill>
                  <a:srgbClr val="0000FF"/>
                </a:solidFill>
              </a:rPr>
              <a:t>Double </a:t>
            </a:r>
            <a:r>
              <a:rPr lang="en-US" b="1" i="1" err="1">
                <a:solidFill>
                  <a:srgbClr val="0000FF"/>
                </a:solidFill>
              </a:rPr>
              <a:t>Parametrized</a:t>
            </a:r>
            <a:r>
              <a:rPr lang="en-US" b="1" i="1">
                <a:solidFill>
                  <a:srgbClr val="0000FF"/>
                </a:solidFill>
              </a:rPr>
              <a:t> Constructor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39201" y="3043536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Output :</a:t>
            </a:r>
          </a:p>
        </p:txBody>
      </p:sp>
    </p:spTree>
    <p:extLst>
      <p:ext uri="{BB962C8B-B14F-4D97-AF65-F5344CB8AC3E}">
        <p14:creationId xmlns:p14="http://schemas.microsoft.com/office/powerpoint/2010/main" val="195550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</a:rPr>
              <a:t>Constructor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chaining in Inheritance</a:t>
            </a: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76400" y="1371600"/>
            <a:ext cx="7086600" cy="5410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52600" y="1371601"/>
            <a:ext cx="7239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b="1" dirty="0"/>
              <a:t> </a:t>
            </a:r>
            <a:r>
              <a:rPr lang="en-US" sz="2000" dirty="0"/>
              <a:t>Vehicle {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mileage;</a:t>
            </a:r>
          </a:p>
          <a:p>
            <a:r>
              <a:rPr lang="en-US" sz="2000" dirty="0"/>
              <a:t>       Vehicle(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mileage) {</a:t>
            </a:r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rgbClr val="7030A0"/>
                </a:solidFill>
              </a:rPr>
              <a:t>this</a:t>
            </a:r>
            <a:r>
              <a:rPr lang="en-US" sz="2000" dirty="0"/>
              <a:t>. mileage = mileage;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“Mileage of Vehicle</a:t>
            </a:r>
            <a:r>
              <a:rPr lang="en-US" sz="2000" dirty="0"/>
              <a:t>: ” + mileage);</a:t>
            </a:r>
          </a:p>
          <a:p>
            <a:r>
              <a:rPr lang="en-US" sz="2000" dirty="0"/>
              <a:t>}}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b="1" dirty="0"/>
              <a:t> </a:t>
            </a:r>
            <a:r>
              <a:rPr lang="en-US" sz="2000" dirty="0"/>
              <a:t>Car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extends</a:t>
            </a:r>
            <a:r>
              <a:rPr lang="en-US" sz="2000" b="1" dirty="0"/>
              <a:t> </a:t>
            </a:r>
            <a:r>
              <a:rPr lang="en-US" sz="2000" dirty="0"/>
              <a:t>Vehicle {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no_wheels;</a:t>
            </a:r>
          </a:p>
          <a:p>
            <a:r>
              <a:rPr lang="en-US" sz="2000" dirty="0"/>
              <a:t>    Car(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mileage,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no_wheels) {</a:t>
            </a:r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rgbClr val="7030A0"/>
                </a:solidFill>
              </a:rPr>
              <a:t>super</a:t>
            </a:r>
            <a:r>
              <a:rPr lang="en-US" sz="2000" dirty="0"/>
              <a:t>(mileage);</a:t>
            </a:r>
          </a:p>
          <a:p>
            <a:r>
              <a:rPr lang="en-US" sz="2000" dirty="0"/>
              <a:t>        </a:t>
            </a:r>
            <a:r>
              <a:rPr lang="en-US" sz="2000" b="1" dirty="0">
                <a:solidFill>
                  <a:srgbClr val="7030A0"/>
                </a:solidFill>
              </a:rPr>
              <a:t>this</a:t>
            </a:r>
            <a:r>
              <a:rPr lang="en-US" sz="2000" dirty="0"/>
              <a:t>. no_wheels = no_wheels;</a:t>
            </a:r>
          </a:p>
          <a:p>
            <a:r>
              <a:rPr lang="en-US" sz="2000" dirty="0"/>
              <a:t>        System.</a:t>
            </a:r>
            <a:r>
              <a:rPr lang="en-US" sz="2000" b="1" i="1" dirty="0">
                <a:solidFill>
                  <a:srgbClr val="0000FF"/>
                </a:solidFill>
              </a:rPr>
              <a:t>out</a:t>
            </a:r>
            <a:r>
              <a:rPr lang="en-US" sz="2000" b="1" i="1" dirty="0"/>
              <a:t>.</a:t>
            </a:r>
            <a:r>
              <a:rPr lang="en-US" sz="2000" i="1" dirty="0"/>
              <a:t>println(</a:t>
            </a:r>
            <a:r>
              <a:rPr lang="en-US" sz="2000" b="1" i="1" dirty="0">
                <a:solidFill>
                  <a:srgbClr val="0000FF"/>
                </a:solidFill>
              </a:rPr>
              <a:t>“no_wheels in Car </a:t>
            </a:r>
            <a:r>
              <a:rPr lang="en-US" sz="2000" dirty="0"/>
              <a:t>: ” + no_wheels);</a:t>
            </a:r>
          </a:p>
          <a:p>
            <a:r>
              <a:rPr lang="en-US" sz="2000" dirty="0"/>
              <a:t>}}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public class</a:t>
            </a:r>
            <a:r>
              <a:rPr lang="en-US" sz="2000" b="1" dirty="0"/>
              <a:t> </a:t>
            </a:r>
            <a:r>
              <a:rPr lang="en-US" sz="2000" dirty="0"/>
              <a:t>TestOverride{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static void</a:t>
            </a:r>
            <a:r>
              <a:rPr lang="en-US" sz="2000" b="1" dirty="0"/>
              <a:t> </a:t>
            </a:r>
            <a:r>
              <a:rPr lang="en-US" sz="2000" dirty="0"/>
              <a:t>main(String[] </a:t>
            </a:r>
            <a:r>
              <a:rPr lang="en-US" sz="2000" b="1" dirty="0">
                <a:solidFill>
                  <a:srgbClr val="0070C0"/>
                </a:solidFill>
              </a:rPr>
              <a:t>args</a:t>
            </a:r>
            <a:r>
              <a:rPr lang="en-US" sz="2000" dirty="0"/>
              <a:t>) {</a:t>
            </a:r>
          </a:p>
          <a:p>
            <a:r>
              <a:rPr lang="en-US" sz="2000" dirty="0"/>
              <a:t>        Car bmw =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b="1" dirty="0"/>
              <a:t> </a:t>
            </a:r>
            <a:r>
              <a:rPr lang="en-US" sz="2000" dirty="0"/>
              <a:t>Car(5, 10);</a:t>
            </a:r>
          </a:p>
          <a:p>
            <a:r>
              <a:rPr lang="en-US" sz="2000" dirty="0"/>
              <a:t>}}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01000" y="3657600"/>
            <a:ext cx="2667000" cy="1752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mileage of Vehicle : 5</a:t>
            </a:r>
            <a:endParaRPr lang="en-US" sz="2400" b="1" dirty="0">
              <a:solidFill>
                <a:srgbClr val="0000FF"/>
              </a:solidFill>
            </a:endParaRPr>
          </a:p>
          <a:p>
            <a:pPr algn="ctr"/>
            <a:endParaRPr lang="en-US" sz="2400" b="1" dirty="0">
              <a:solidFill>
                <a:srgbClr val="0000FF"/>
              </a:solidFill>
            </a:endParaRPr>
          </a:p>
          <a:p>
            <a:pPr algn="ctr"/>
            <a:r>
              <a:rPr lang="en-US" sz="2000" b="1" dirty="0">
                <a:solidFill>
                  <a:srgbClr val="0000FF"/>
                </a:solidFill>
              </a:rPr>
              <a:t>no_wheel in Car : 10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39201" y="3043536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Output :</a:t>
            </a:r>
          </a:p>
        </p:txBody>
      </p:sp>
    </p:spTree>
    <p:extLst>
      <p:ext uri="{BB962C8B-B14F-4D97-AF65-F5344CB8AC3E}">
        <p14:creationId xmlns:p14="http://schemas.microsoft.com/office/powerpoint/2010/main" val="14379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Super Vs this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1295400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super Vs this :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76400" y="17526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72200" y="17526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76400" y="22860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super keyword always refers to the parent elements like : parent constructor, parent method and parent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72200" y="22860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this keyword always refers to the current class elements like : constructors, methods, variables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6400" y="32004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parent class methods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super.parentClassMethodName();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72200" y="32004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current class methods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this.parentClassMethodName();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76400" y="41148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parent class constructor 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super ();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Super(100);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72200" y="41148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current class constructor 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this ();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this (10);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76400" y="50292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Using parent class variable in child class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super.a = 10;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72200" y="50292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Calling current class variable 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this.a = 10;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752601" y="1600200"/>
            <a:ext cx="8686799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8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9" name="Rectangle 8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0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14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1" y="121920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81786"/>
              <a:chOff x="6858000" y="121622"/>
              <a:chExt cx="2198912" cy="86951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97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81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Init Block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>
          <a:xfrm>
            <a:off x="2133600" y="1828800"/>
            <a:ext cx="7239000" cy="228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</a:t>
            </a:r>
            <a:r>
              <a:rPr lang="en-US" sz="2000" dirty="0" err="1"/>
              <a:t>ethod</a:t>
            </a:r>
            <a:r>
              <a:rPr lang="en-US" sz="2000" dirty="0"/>
              <a:t> with just curly brace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No name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No </a:t>
            </a:r>
            <a:r>
              <a:rPr lang="en-US" sz="2000" dirty="0"/>
              <a:t>return type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No </a:t>
            </a:r>
            <a:r>
              <a:rPr lang="en-US" sz="2000" dirty="0"/>
              <a:t>arguments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No </a:t>
            </a:r>
            <a:r>
              <a:rPr lang="en-US" sz="2000" dirty="0"/>
              <a:t>access modifier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</a:t>
            </a:r>
            <a:r>
              <a:rPr lang="en-US" sz="2000" dirty="0"/>
              <a:t>Can be ‘static’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Content Placeholder 13"/>
          <p:cNvSpPr txBox="1">
            <a:spLocks/>
          </p:cNvSpPr>
          <p:nvPr/>
        </p:nvSpPr>
        <p:spPr>
          <a:xfrm>
            <a:off x="2133600" y="4648200"/>
            <a:ext cx="731520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to perform</a:t>
            </a:r>
            <a:endParaRPr lang="en-US" sz="2000" dirty="0"/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Initializing the variables	</a:t>
            </a:r>
          </a:p>
          <a:p>
            <a:pPr marL="1714500" lvl="3" indent="-342900">
              <a:spcBef>
                <a:spcPct val="20000"/>
              </a:spcBef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Before constructor calling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		-  E</a:t>
            </a:r>
            <a:r>
              <a:rPr lang="en-US" sz="2000" dirty="0"/>
              <a:t>xecution of some statements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7401" y="12192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 Block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Enumerated Types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>
                <a:latin typeface="Century" pitchFamily="18" charset="0"/>
              </a:rPr>
              <a:t>Enums</a:t>
            </a:r>
            <a:r>
              <a:rPr lang="en-IN" dirty="0">
                <a:latin typeface="Century" pitchFamily="18" charset="0"/>
              </a:rPr>
              <a:t> are lists of constants </a:t>
            </a:r>
          </a:p>
          <a:p>
            <a:r>
              <a:rPr lang="en-IN" dirty="0">
                <a:latin typeface="Century" pitchFamily="18" charset="0"/>
              </a:rPr>
              <a:t>Defines a finite set of symbolic names and their values</a:t>
            </a:r>
          </a:p>
          <a:p>
            <a:pPr lvl="1"/>
            <a:r>
              <a:rPr lang="en-IN" dirty="0">
                <a:latin typeface="Century" pitchFamily="18" charset="0"/>
              </a:rPr>
              <a:t>These symbolic names are usually called </a:t>
            </a:r>
            <a:r>
              <a:rPr lang="en-IN" dirty="0" err="1">
                <a:latin typeface="Century" pitchFamily="18" charset="0"/>
              </a:rPr>
              <a:t>enum</a:t>
            </a:r>
            <a:r>
              <a:rPr lang="en-IN" dirty="0">
                <a:latin typeface="Century" pitchFamily="18" charset="0"/>
              </a:rPr>
              <a:t> constants or named constants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Enumerated Types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Century" pitchFamily="18" charset="0"/>
              </a:rPr>
              <a:t>When you need a predefined list of values with symbol</a:t>
            </a:r>
          </a:p>
          <a:p>
            <a:pPr lvl="1"/>
            <a:r>
              <a:rPr lang="en-IN" dirty="0">
                <a:latin typeface="Century" pitchFamily="18" charset="0"/>
              </a:rPr>
              <a:t>Use an </a:t>
            </a:r>
            <a:r>
              <a:rPr lang="en-IN" dirty="0" err="1">
                <a:latin typeface="Century" pitchFamily="18" charset="0"/>
              </a:rPr>
              <a:t>enum</a:t>
            </a:r>
            <a:endParaRPr lang="en-IN" dirty="0">
              <a:latin typeface="Century" pitchFamily="18" charset="0"/>
            </a:endParaRPr>
          </a:p>
          <a:p>
            <a:r>
              <a:rPr lang="en-IN" dirty="0">
                <a:latin typeface="Century" pitchFamily="18" charset="0"/>
              </a:rPr>
              <a:t>For instance, in a calendar you could use </a:t>
            </a:r>
            <a:r>
              <a:rPr lang="en-IN" dirty="0" err="1">
                <a:latin typeface="Century" pitchFamily="18" charset="0"/>
              </a:rPr>
              <a:t>enum</a:t>
            </a:r>
            <a:r>
              <a:rPr lang="en-IN" dirty="0">
                <a:latin typeface="Century" pitchFamily="18" charset="0"/>
              </a:rPr>
              <a:t> to define different week days</a:t>
            </a:r>
          </a:p>
        </p:txBody>
      </p:sp>
      <p:pic>
        <p:nvPicPr>
          <p:cNvPr id="325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852940"/>
            <a:ext cx="8991600" cy="1090660"/>
          </a:xfrm>
          <a:prstGeom prst="rect">
            <a:avLst/>
          </a:prstGeom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Access Modifiers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Century" pitchFamily="18" charset="0"/>
              </a:rPr>
              <a:t>Access modifiers determine whether other classes can use a particular field or invoke a particular method</a:t>
            </a:r>
          </a:p>
          <a:p>
            <a:r>
              <a:rPr lang="en-IN" dirty="0">
                <a:latin typeface="Century" pitchFamily="18" charset="0"/>
              </a:rPr>
              <a:t>There are two levels of access control:</a:t>
            </a:r>
          </a:p>
          <a:p>
            <a:pPr lvl="1"/>
            <a:r>
              <a:rPr lang="en-IN" dirty="0">
                <a:latin typeface="Century" pitchFamily="18" charset="0"/>
              </a:rPr>
              <a:t>Top level</a:t>
            </a:r>
          </a:p>
          <a:p>
            <a:pPr lvl="2"/>
            <a:r>
              <a:rPr lang="en-IN" dirty="0">
                <a:latin typeface="Century" pitchFamily="18" charset="0"/>
              </a:rPr>
              <a:t>public or package-private</a:t>
            </a:r>
            <a:r>
              <a:rPr lang="en-IN" b="1" baseline="30000" dirty="0">
                <a:solidFill>
                  <a:srgbClr val="C00000"/>
                </a:solidFill>
                <a:latin typeface="Century" pitchFamily="18" charset="0"/>
              </a:rPr>
              <a:t>*</a:t>
            </a:r>
          </a:p>
          <a:p>
            <a:pPr lvl="1"/>
            <a:r>
              <a:rPr lang="en-IN" dirty="0">
                <a:latin typeface="Century" pitchFamily="18" charset="0"/>
              </a:rPr>
              <a:t>Member level</a:t>
            </a:r>
          </a:p>
          <a:p>
            <a:pPr lvl="2"/>
            <a:r>
              <a:rPr lang="en-IN" dirty="0">
                <a:latin typeface="Century" pitchFamily="18" charset="0"/>
              </a:rPr>
              <a:t>public, private, protected or package-private</a:t>
            </a:r>
            <a:r>
              <a:rPr lang="en-IN" b="1" baseline="30000" dirty="0">
                <a:solidFill>
                  <a:srgbClr val="C00000"/>
                </a:solidFill>
                <a:latin typeface="Century" pitchFamily="18" charset="0"/>
              </a:rPr>
              <a:t>*</a:t>
            </a:r>
            <a:endParaRPr lang="en-IN" dirty="0">
              <a:latin typeface="Century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Access Modifiers</a:t>
            </a:r>
          </a:p>
        </p:txBody>
      </p:sp>
      <p:pic>
        <p:nvPicPr>
          <p:cNvPr id="322563" name="Picture 3" descr="F:\Arun\JAVA Jan\Java\pictures\today\modifier-jav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1" y="2362200"/>
            <a:ext cx="7753761" cy="2438400"/>
          </a:xfrm>
          <a:prstGeom prst="rect">
            <a:avLst/>
          </a:prstGeom>
          <a:ln w="88900" cap="sq" cmpd="thickThin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/>
        </p:nvGrpSpPr>
        <p:grpSpPr>
          <a:xfrm>
            <a:off x="4953000" y="5410200"/>
            <a:ext cx="2438400" cy="1066800"/>
            <a:chOff x="3267076" y="5605046"/>
            <a:chExt cx="2438400" cy="838200"/>
          </a:xfrm>
        </p:grpSpPr>
        <p:sp>
          <p:nvSpPr>
            <p:cNvPr id="12" name="Rounded Rectangle 11"/>
            <p:cNvSpPr/>
            <p:nvPr/>
          </p:nvSpPr>
          <p:spPr>
            <a:xfrm>
              <a:off x="3267076" y="5791200"/>
              <a:ext cx="2438400" cy="65204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entury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6200" y="5605046"/>
              <a:ext cx="1219200" cy="266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Package3</a:t>
              </a:r>
              <a:endParaRPr lang="en-IN" sz="1600" dirty="0">
                <a:latin typeface="Century" pitchFamily="18" charset="0"/>
              </a:endParaRPr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3581400" y="3581400"/>
            <a:ext cx="5257800" cy="1676400"/>
            <a:chOff x="2514600" y="3810000"/>
            <a:chExt cx="4038600" cy="1295400"/>
          </a:xfrm>
        </p:grpSpPr>
        <p:sp>
          <p:nvSpPr>
            <p:cNvPr id="11" name="Rounded Rectangle 10"/>
            <p:cNvSpPr/>
            <p:nvPr/>
          </p:nvSpPr>
          <p:spPr>
            <a:xfrm>
              <a:off x="2514600" y="4038600"/>
              <a:ext cx="4038600" cy="10668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entury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86200" y="3810000"/>
              <a:ext cx="12192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Package2</a:t>
              </a:r>
              <a:endParaRPr lang="en-IN" sz="1600" dirty="0">
                <a:latin typeface="Century" pitchFamily="18" charset="0"/>
              </a:endParaRPr>
            </a:p>
          </p:txBody>
        </p:sp>
      </p:grpSp>
      <p:grpSp>
        <p:nvGrpSpPr>
          <p:cNvPr id="4" name="Group 33"/>
          <p:cNvGrpSpPr/>
          <p:nvPr/>
        </p:nvGrpSpPr>
        <p:grpSpPr>
          <a:xfrm>
            <a:off x="3810000" y="1371600"/>
            <a:ext cx="4419600" cy="1981200"/>
            <a:chOff x="2286000" y="1371600"/>
            <a:chExt cx="4419600" cy="1981200"/>
          </a:xfrm>
        </p:grpSpPr>
        <p:sp>
          <p:nvSpPr>
            <p:cNvPr id="10" name="Rounded Rectangle 9"/>
            <p:cNvSpPr/>
            <p:nvPr/>
          </p:nvSpPr>
          <p:spPr>
            <a:xfrm>
              <a:off x="2286000" y="1600200"/>
              <a:ext cx="4419600" cy="17526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entury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86200" y="1371600"/>
              <a:ext cx="12192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Package1</a:t>
              </a:r>
              <a:endParaRPr lang="en-IN" sz="1600" dirty="0">
                <a:latin typeface="Century" pitchFamily="18" charset="0"/>
              </a:endParaRPr>
            </a:p>
          </p:txBody>
        </p:sp>
      </p:grpSp>
      <p:grpSp>
        <p:nvGrpSpPr>
          <p:cNvPr id="6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Access Modifiers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9800" y="2819400"/>
            <a:ext cx="1371600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 Child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0" y="2286000"/>
            <a:ext cx="1447800" cy="381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 Other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8400" y="4126468"/>
            <a:ext cx="20574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itchFamily="18" charset="0"/>
              </a:rPr>
              <a:t>class </a:t>
            </a:r>
            <a:r>
              <a:rPr lang="en-US" dirty="0" err="1">
                <a:latin typeface="Century" pitchFamily="18" charset="0"/>
              </a:rPr>
              <a:t>GrandChild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62400" y="4724400"/>
            <a:ext cx="137160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 </a:t>
            </a:r>
            <a:r>
              <a:rPr lang="en-US" dirty="0" err="1">
                <a:latin typeface="Century" pitchFamily="18" charset="0"/>
              </a:rPr>
              <a:t>Xtra</a:t>
            </a:r>
            <a:endParaRPr lang="en-IN" dirty="0">
              <a:latin typeface="Century" pitchFamily="18" charset="0"/>
            </a:endParaRPr>
          </a:p>
        </p:txBody>
      </p:sp>
      <p:cxnSp>
        <p:nvCxnSpPr>
          <p:cNvPr id="26" name="Straight Arrow Connector 25"/>
          <p:cNvCxnSpPr>
            <a:stCxn id="14" idx="2"/>
            <a:endCxn id="16" idx="0"/>
          </p:cNvCxnSpPr>
          <p:nvPr/>
        </p:nvCxnSpPr>
        <p:spPr>
          <a:xfrm flipH="1">
            <a:off x="6705600" y="2366666"/>
            <a:ext cx="304800" cy="45273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2"/>
            <a:endCxn id="18" idx="0"/>
          </p:cNvCxnSpPr>
          <p:nvPr/>
        </p:nvCxnSpPr>
        <p:spPr>
          <a:xfrm>
            <a:off x="6705600" y="3200400"/>
            <a:ext cx="571500" cy="92606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9800" y="1905001"/>
            <a:ext cx="1981200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" pitchFamily="18" charset="0"/>
              </a:rPr>
              <a:t>class Parent</a:t>
            </a:r>
            <a:endParaRPr lang="en-IN" sz="2400" dirty="0">
              <a:solidFill>
                <a:schemeClr val="bg1"/>
              </a:solidFill>
              <a:latin typeface="Century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15000" y="1676400"/>
            <a:ext cx="28194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3810000" y="1447800"/>
            <a:ext cx="5257800" cy="342900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3276600" y="1143000"/>
            <a:ext cx="5410200" cy="2438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2971800" y="762000"/>
            <a:ext cx="6324600" cy="5943600"/>
          </a:xfrm>
          <a:prstGeom prst="ellipse">
            <a:avLst/>
          </a:prstGeom>
          <a:noFill/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Arrow Connector 46"/>
          <p:cNvCxnSpPr>
            <a:stCxn id="14" idx="2"/>
            <a:endCxn id="18" idx="0"/>
          </p:cNvCxnSpPr>
          <p:nvPr/>
        </p:nvCxnSpPr>
        <p:spPr>
          <a:xfrm>
            <a:off x="7010400" y="2366666"/>
            <a:ext cx="266700" cy="175980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486400" y="5955268"/>
            <a:ext cx="137160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 XYZ</a:t>
            </a:r>
            <a:endParaRPr lang="en-IN" dirty="0">
              <a:latin typeface="Century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34400" y="1885890"/>
            <a:ext cx="1219200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private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67800" y="2971800"/>
            <a:ext cx="1295400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protected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57400" y="1981200"/>
            <a:ext cx="1219200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default</a:t>
            </a:r>
            <a:endParaRPr lang="en-IN" sz="2000" dirty="0">
              <a:latin typeface="Century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57400" y="4857690"/>
            <a:ext cx="1295400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public</a:t>
            </a:r>
            <a:endParaRPr lang="en-IN" sz="2000" dirty="0"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14" grpId="0" animBg="1"/>
      <p:bldP spid="37" grpId="0" animBg="1"/>
      <p:bldP spid="40" grpId="0" animBg="1"/>
      <p:bldP spid="41" grpId="0" animBg="1"/>
      <p:bldP spid="45" grpId="0" animBg="1"/>
      <p:bldP spid="48" grpId="0" animBg="1"/>
      <p:bldP spid="38" grpId="0" animBg="1"/>
      <p:bldP spid="39" grpId="0" animBg="1"/>
      <p:bldP spid="42" grpId="0" animBg="1"/>
      <p:bldP spid="4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Java Bean</a:t>
            </a:r>
            <a:endParaRPr lang="en-US" sz="7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905000"/>
            <a:ext cx="70564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Classes having private instance members and public setter and getter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0" y="2678668"/>
            <a:ext cx="7086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 Reusable software components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0" y="3440668"/>
            <a:ext cx="7086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 Provides a default, no-argument constructor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6000" y="4286072"/>
            <a:ext cx="70866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 May have a number of </a:t>
            </a:r>
          </a:p>
          <a:p>
            <a:r>
              <a:rPr lang="en-US" dirty="0"/>
              <a:t>	-    properties</a:t>
            </a:r>
          </a:p>
          <a:p>
            <a:pPr lvl="3">
              <a:buFont typeface="Arial" pitchFamily="34" charset="0"/>
              <a:buChar char="•"/>
            </a:pPr>
            <a:r>
              <a:rPr lang="en-US" dirty="0"/>
              <a:t>   Which can be read or written</a:t>
            </a:r>
          </a:p>
          <a:p>
            <a:r>
              <a:rPr lang="en-US" dirty="0"/>
              <a:t>	-   "getter" and "setter"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Java Bean Methods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676400" y="1524000"/>
          <a:ext cx="8839202" cy="5050766"/>
        </p:xfrm>
        <a:graphic>
          <a:graphicData uri="http://schemas.openxmlformats.org/drawingml/2006/table">
            <a:tbl>
              <a:tblPr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608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3200" b="0" u="sng" spc="300" dirty="0">
                          <a:solidFill>
                            <a:schemeClr val="bg1"/>
                          </a:solidFill>
                          <a:latin typeface="Calibri"/>
                          <a:ea typeface="Times New Roman"/>
                          <a:cs typeface="Arial"/>
                        </a:rPr>
                        <a:t>Method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3200" b="0" u="sng" spc="300" dirty="0">
                          <a:solidFill>
                            <a:schemeClr val="bg1"/>
                          </a:solidFill>
                          <a:latin typeface="Calibri"/>
                          <a:ea typeface="Times New Roman"/>
                          <a:cs typeface="Arial"/>
                        </a:rPr>
                        <a:t>Description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509"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propertyType</a:t>
                      </a:r>
                      <a:r>
                        <a:rPr lang="en-US" sz="2000" b="0" baseline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getPropertyName()</a:t>
                      </a:r>
                    </a:p>
                    <a:p>
                      <a:pPr marL="0" marR="0"/>
                      <a:endParaRPr lang="en-US" sz="2000" b="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Arial"/>
                      </a:endParaRPr>
                    </a:p>
                    <a:p>
                      <a:pPr marL="0" marR="0"/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Example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 :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</a:rPr>
                        <a:t>public int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dirty="0"/>
                        <a:t>getId()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Read the property</a:t>
                      </a:r>
                    </a:p>
                    <a:p>
                      <a:pPr marL="0" marR="0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This method is called </a:t>
                      </a: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rial"/>
                        </a:rPr>
                        <a:t>accessor or getter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5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/>
                        </a:rPr>
                        <a:t>void setPropertyName(PropertyName pn)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Example :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</a:rPr>
                        <a:t>public void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dirty="0"/>
                        <a:t>setId(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</a:rPr>
                        <a:t>int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id</a:t>
                      </a:r>
                      <a:r>
                        <a:rPr lang="en-US" sz="2000" dirty="0"/>
                        <a:t>)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/>
                        </a:rPr>
                        <a:t>Write the property.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/>
                        </a:rPr>
                        <a:t>This method is called </a:t>
                      </a: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/>
                        </a:rPr>
                        <a:t>mutator or setter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5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  <a:ea typeface="Times New Roman"/>
                          <a:cs typeface="Arial"/>
                        </a:rPr>
                        <a:t>boolean isEmpty()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latin typeface="+mn-lt"/>
                        <a:ea typeface="Times New Roman"/>
                        <a:cs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n-lt"/>
                          <a:ea typeface="Times New Roman"/>
                          <a:cs typeface="Arial"/>
                        </a:rPr>
                        <a:t>Example :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</a:rPr>
                        <a:t>public boolean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dirty="0"/>
                        <a:t>isIs_valid() </a:t>
                      </a:r>
                      <a:endParaRPr lang="en-US" sz="2000" b="1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Checks if the property is empty</a:t>
                      </a:r>
                      <a:r>
                        <a:rPr lang="en-US" sz="20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 not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558"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latin typeface="Calibri"/>
                          <a:ea typeface="Times New Roman"/>
                          <a:cs typeface="Arial"/>
                        </a:rPr>
                        <a:t>boolean addPropertyName(PropertyName pn)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latin typeface="Calibri"/>
                          <a:ea typeface="Times New Roman"/>
                          <a:cs typeface="Arial"/>
                        </a:rPr>
                        <a:t>Add</a:t>
                      </a:r>
                      <a:r>
                        <a:rPr lang="en-US" sz="2000" b="0" baseline="0" dirty="0">
                          <a:latin typeface="Calibri"/>
                          <a:ea typeface="Times New Roman"/>
                          <a:cs typeface="Arial"/>
                        </a:rPr>
                        <a:t> the property</a:t>
                      </a:r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608"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latin typeface="Calibri"/>
                          <a:ea typeface="Times New Roman"/>
                          <a:cs typeface="Arial"/>
                        </a:rPr>
                        <a:t>boolean removePropertyName(PropertyName pn)</a:t>
                      </a:r>
                    </a:p>
                    <a:p>
                      <a:pPr marL="0" marR="0"/>
                      <a:endParaRPr lang="en-US" sz="2000" b="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b="0" dirty="0">
                          <a:latin typeface="Calibri"/>
                          <a:ea typeface="Times New Roman"/>
                          <a:cs typeface="Arial"/>
                        </a:rPr>
                        <a:t>Delete the propery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Java Bean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1352490"/>
            <a:ext cx="152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Example :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6400" y="1905000"/>
            <a:ext cx="3733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b="1" dirty="0"/>
              <a:t> </a:t>
            </a:r>
            <a:r>
              <a:rPr lang="en-US" dirty="0"/>
              <a:t>StudentBean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private int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id</a:t>
            </a:r>
            <a:r>
              <a:rPr lang="en-US" b="1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private</a:t>
            </a:r>
            <a:r>
              <a:rPr lang="en-US" b="1" dirty="0"/>
              <a:t> </a:t>
            </a:r>
            <a:r>
              <a:rPr lang="en-US" dirty="0"/>
              <a:t>String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/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private boolean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is_valid</a:t>
            </a:r>
            <a:r>
              <a:rPr lang="en-US" b="1" dirty="0"/>
              <a:t>;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7030A0"/>
                </a:solidFill>
              </a:rPr>
              <a:t>    public int</a:t>
            </a:r>
            <a:r>
              <a:rPr lang="en-US" b="1" dirty="0"/>
              <a:t> </a:t>
            </a:r>
            <a:r>
              <a:rPr lang="en-US" dirty="0"/>
              <a:t>getId()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return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id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b="1" dirty="0"/>
              <a:t> </a:t>
            </a:r>
            <a:r>
              <a:rPr lang="en-US" dirty="0"/>
              <a:t>setId(</a:t>
            </a:r>
            <a:r>
              <a:rPr lang="en-US" b="1" dirty="0">
                <a:solidFill>
                  <a:srgbClr val="7030A0"/>
                </a:solidFill>
              </a:rPr>
              <a:t>int </a:t>
            </a:r>
            <a:r>
              <a:rPr lang="en-US" b="1" dirty="0">
                <a:solidFill>
                  <a:srgbClr val="0070C0"/>
                </a:solidFill>
              </a:rPr>
              <a:t>id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id</a:t>
            </a:r>
            <a:r>
              <a:rPr lang="en-US" b="1" dirty="0"/>
              <a:t> = </a:t>
            </a:r>
            <a:r>
              <a:rPr lang="en-US" b="1" dirty="0">
                <a:solidFill>
                  <a:srgbClr val="0070C0"/>
                </a:solidFill>
              </a:rPr>
              <a:t>id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</a:t>
            </a:r>
            <a:r>
              <a:rPr lang="en-US" b="1" dirty="0"/>
              <a:t> </a:t>
            </a:r>
            <a:r>
              <a:rPr lang="en-US" dirty="0"/>
              <a:t>String getName()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return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b="1" dirty="0"/>
              <a:t> </a:t>
            </a:r>
            <a:r>
              <a:rPr lang="en-US" dirty="0"/>
              <a:t>setName(String </a:t>
            </a:r>
            <a:r>
              <a:rPr lang="en-US" b="1" dirty="0">
                <a:solidFill>
                  <a:srgbClr val="0070C0"/>
                </a:solidFill>
              </a:rPr>
              <a:t>name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/>
              <a:t> = </a:t>
            </a:r>
            <a:r>
              <a:rPr lang="en-US" b="1" dirty="0">
                <a:solidFill>
                  <a:srgbClr val="0070C0"/>
                </a:solidFill>
              </a:rPr>
              <a:t>name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67400" y="205740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    public boolean</a:t>
            </a:r>
            <a:r>
              <a:rPr lang="en-US" b="1" dirty="0"/>
              <a:t> </a:t>
            </a:r>
            <a:r>
              <a:rPr lang="en-US" dirty="0"/>
              <a:t>isIs_valid()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return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is_valid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b="1" dirty="0"/>
              <a:t> </a:t>
            </a:r>
            <a:r>
              <a:rPr lang="en-US" dirty="0"/>
              <a:t>setIs_valid(</a:t>
            </a:r>
            <a:r>
              <a:rPr lang="en-US" b="1" dirty="0">
                <a:solidFill>
                  <a:srgbClr val="7030A0"/>
                </a:solidFill>
              </a:rPr>
              <a:t>boolean </a:t>
            </a:r>
            <a:r>
              <a:rPr lang="en-US" b="1" dirty="0">
                <a:solidFill>
                  <a:srgbClr val="0070C0"/>
                </a:solidFill>
              </a:rPr>
              <a:t>is_valid</a:t>
            </a:r>
            <a:r>
              <a:rPr lang="en-US" dirty="0"/>
              <a:t>) {</a:t>
            </a:r>
          </a:p>
          <a:p>
            <a:r>
              <a:rPr lang="en-US" b="1" dirty="0">
                <a:solidFill>
                  <a:srgbClr val="7030A0"/>
                </a:solidFill>
              </a:rPr>
              <a:t>        this</a:t>
            </a:r>
            <a:r>
              <a:rPr lang="en-US" b="1" dirty="0"/>
              <a:t>.</a:t>
            </a:r>
            <a:r>
              <a:rPr lang="en-US" b="1" dirty="0">
                <a:solidFill>
                  <a:srgbClr val="0000FF"/>
                </a:solidFill>
              </a:rPr>
              <a:t>is_valid</a:t>
            </a:r>
            <a:r>
              <a:rPr lang="en-US" b="1" dirty="0"/>
              <a:t> = </a:t>
            </a:r>
            <a:r>
              <a:rPr lang="en-US" b="1" dirty="0">
                <a:solidFill>
                  <a:srgbClr val="0070C0"/>
                </a:solidFill>
              </a:rPr>
              <a:t>is_valid</a:t>
            </a:r>
            <a:r>
              <a:rPr lang="en-US" b="1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Garbage Collection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1600200" y="1447802"/>
            <a:ext cx="44958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 b="1" i="1" dirty="0"/>
              <a:t>Eligibility for garbage collection 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52600" y="2221468"/>
            <a:ext cx="8153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>
                <a:ea typeface="Arial"/>
                <a:cs typeface="Arial"/>
                <a:sym typeface="Arial"/>
              </a:rPr>
              <a:t>Objects that are not reachable are considered garbage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3087470"/>
            <a:ext cx="81534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/>
              <a:t>Object is created inside a block and reference goes out scope once control exit that block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4278868"/>
            <a:ext cx="8153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/>
              <a:t>If associated object set to null (if there any)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52600" y="5105401"/>
            <a:ext cx="81534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/>
              <a:t>Garbage collection can be request by calling </a:t>
            </a:r>
            <a:r>
              <a:rPr lang="en-US" b="1" dirty="0"/>
              <a:t>System.gc()</a:t>
            </a:r>
            <a:r>
              <a:rPr lang="en-US" dirty="0"/>
              <a:t> or </a:t>
            </a:r>
            <a:r>
              <a:rPr lang="en-US" b="1" dirty="0"/>
              <a:t>Runtime.getRuntime().gc()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36" name="Shape 736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4002087" y="2514600"/>
            <a:ext cx="4800599" cy="4308474"/>
          </a:xfrm>
          <a:prstGeom prst="rect">
            <a:avLst/>
          </a:prstGeom>
        </p:spPr>
      </p:pic>
      <p:sp>
        <p:nvSpPr>
          <p:cNvPr id="737" name="Shape 737"/>
          <p:cNvSpPr/>
          <p:nvPr/>
        </p:nvSpPr>
        <p:spPr>
          <a:xfrm>
            <a:off x="1938338" y="1600201"/>
            <a:ext cx="5486399" cy="685799"/>
          </a:xfrm>
          <a:prstGeom prst="roundRect">
            <a:avLst>
              <a:gd name="adj" fmla="val 50"/>
            </a:avLst>
          </a:prstGeom>
          <a:solidFill>
            <a:srgbClr val="99CC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5000" rIns="90000" bIns="45000" anchor="ctr" anchorCtr="1">
            <a:noAutofit/>
          </a:bodyPr>
          <a:lstStyle/>
          <a:p>
            <a:pPr>
              <a:lnSpc>
                <a:spcPct val="75000"/>
              </a:lnSpc>
              <a:buClr>
                <a:srgbClr val="000000"/>
              </a:buClr>
              <a:buSzPct val="250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one more shape in your current program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5095876" y="2133601"/>
            <a:ext cx="685799" cy="3200399"/>
          </a:xfrm>
          <a:prstGeom prst="straightConnector1">
            <a:avLst/>
          </a:prstGeom>
          <a:noFill/>
          <a:ln w="128150" cap="rnd">
            <a:solidFill>
              <a:srgbClr val="FF000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524001" y="121920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11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12" name="Rectangle 11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16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Garbage Collection Process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idx="1"/>
          </p:nvPr>
        </p:nvSpPr>
        <p:spPr>
          <a:xfrm>
            <a:off x="1752600" y="1371601"/>
            <a:ext cx="8458200" cy="609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/>
              <a:t>Java objects are created in Heap and </a:t>
            </a:r>
            <a:r>
              <a:rPr lang="en-US" sz="1800" i="1" dirty="0"/>
              <a:t>Heap is divided into three parts or generations for sake of garbage collection :</a:t>
            </a:r>
            <a:endParaRPr lang="en-US" sz="1800" dirty="0"/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5000" y="4114802"/>
            <a:ext cx="8458200" cy="380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dirty="0"/>
              <a:t>Young Generation is further divided into </a:t>
            </a:r>
            <a:r>
              <a:rPr lang="en-US" b="1" dirty="0"/>
              <a:t>Survivor 1</a:t>
            </a:r>
            <a:r>
              <a:rPr lang="en-US" dirty="0"/>
              <a:t> and </a:t>
            </a:r>
            <a:r>
              <a:rPr lang="en-US" b="1" dirty="0"/>
              <a:t>Survivor 2</a:t>
            </a:r>
            <a:r>
              <a:rPr lang="en-US" dirty="0"/>
              <a:t> 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>
          <a:xfrm>
            <a:off x="1905000" y="4648200"/>
            <a:ext cx="8458200" cy="1219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i="1" dirty="0"/>
              <a:t>When an object first created in heap its gets created in young generation inside Eden space</a:t>
            </a:r>
            <a:r>
              <a:rPr lang="en-US" dirty="0"/>
              <a:t> and after subsequent </a:t>
            </a:r>
            <a:r>
              <a:rPr lang="en-US" b="1" dirty="0"/>
              <a:t>Minor Garbage collection</a:t>
            </a:r>
            <a:r>
              <a:rPr lang="en-US" dirty="0"/>
              <a:t> if object survives its gets moved to survivor 1 and then Survivor 2 before </a:t>
            </a:r>
            <a:r>
              <a:rPr lang="en-US" b="1" dirty="0"/>
              <a:t>Major Garbage collection</a:t>
            </a:r>
            <a:r>
              <a:rPr lang="en-US" dirty="0"/>
              <a:t> moved that object to </a:t>
            </a:r>
            <a:r>
              <a:rPr lang="en-US" b="1" dirty="0"/>
              <a:t>Old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 txBox="1">
            <a:spLocks/>
          </p:cNvSpPr>
          <p:nvPr/>
        </p:nvSpPr>
        <p:spPr>
          <a:xfrm>
            <a:off x="1905000" y="6019802"/>
            <a:ext cx="8458200" cy="6095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i="1" dirty="0"/>
              <a:t>Permanent generation or Perm Area of Heap</a:t>
            </a:r>
            <a:r>
              <a:rPr lang="en-US" dirty="0"/>
              <a:t> is somewhat special and it is used to store Meta data related to classes and method in JVM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13"/>
          <p:cNvSpPr txBox="1">
            <a:spLocks/>
          </p:cNvSpPr>
          <p:nvPr/>
        </p:nvSpPr>
        <p:spPr>
          <a:xfrm>
            <a:off x="2971800" y="2057400"/>
            <a:ext cx="4876800" cy="1905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b="1" dirty="0"/>
              <a:t>Young generation (Eden Space)</a:t>
            </a:r>
          </a:p>
          <a:p>
            <a:pPr marL="1257300" lvl="2" indent="-342900">
              <a:spcBef>
                <a:spcPct val="20000"/>
              </a:spcBef>
            </a:pPr>
            <a:endParaRPr lang="en-US" b="1" dirty="0"/>
          </a:p>
          <a:p>
            <a:pPr marL="1257300" lvl="2" indent="-342900">
              <a:spcBef>
                <a:spcPct val="20000"/>
              </a:spcBef>
            </a:pPr>
            <a:endParaRPr lang="en-US" b="1" dirty="0"/>
          </a:p>
          <a:p>
            <a:pPr marL="342900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b="1" dirty="0"/>
              <a:t>Old Generation</a:t>
            </a:r>
          </a:p>
          <a:p>
            <a:pPr marL="342900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b="1" dirty="0"/>
              <a:t>Perm Area of heap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0" y="243840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   Survivor 1</a:t>
            </a:r>
          </a:p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   Survivor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 animBg="1"/>
      <p:bldP spid="13" grpId="0" animBg="1"/>
      <p:bldP spid="14" grpId="0" animBg="1"/>
      <p:bldP spid="15" grpId="0" animBg="1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Garbage Collection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600200" y="1371600"/>
            <a:ext cx="8991600" cy="502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81400" y="3657600"/>
            <a:ext cx="4800600" cy="228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505200" y="1828800"/>
            <a:ext cx="1600200" cy="1752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181600" y="1828800"/>
            <a:ext cx="3200400" cy="838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>
            <a:off x="8539843" y="1905000"/>
            <a:ext cx="457200" cy="1600200"/>
          </a:xfrm>
          <a:prstGeom prst="rightBrace">
            <a:avLst>
              <a:gd name="adj1" fmla="val 0"/>
              <a:gd name="adj2" fmla="val 50000"/>
            </a:avLst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/>
          <p:cNvSpPr/>
          <p:nvPr/>
        </p:nvSpPr>
        <p:spPr>
          <a:xfrm>
            <a:off x="8539843" y="3657600"/>
            <a:ext cx="457200" cy="2286000"/>
          </a:xfrm>
          <a:prstGeom prst="righ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067800" y="2438401"/>
            <a:ext cx="13716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Young Generation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67800" y="4459070"/>
            <a:ext cx="13716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Old Generation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05200" y="25262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Eden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81600" y="203829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2600" y="1981200"/>
            <a:ext cx="1371600" cy="338554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new</a:t>
            </a:r>
            <a:r>
              <a:rPr lang="en-US" sz="1600" dirty="0"/>
              <a:t> Object();</a:t>
            </a:r>
          </a:p>
        </p:txBody>
      </p:sp>
      <p:cxnSp>
        <p:nvCxnSpPr>
          <p:cNvPr id="40" name="Straight Arrow Connector 39"/>
          <p:cNvCxnSpPr>
            <a:stCxn id="31" idx="3"/>
            <a:endCxn id="47" idx="1"/>
          </p:cNvCxnSpPr>
          <p:nvPr/>
        </p:nvCxnSpPr>
        <p:spPr>
          <a:xfrm>
            <a:off x="3124200" y="2150478"/>
            <a:ext cx="762000" cy="1538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5181600" y="2743200"/>
            <a:ext cx="3200400" cy="838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181600" y="295269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S2</a:t>
            </a:r>
          </a:p>
        </p:txBody>
      </p:sp>
      <p:cxnSp>
        <p:nvCxnSpPr>
          <p:cNvPr id="51" name="Straight Arrow Connector 50"/>
          <p:cNvCxnSpPr>
            <a:stCxn id="47" idx="3"/>
          </p:cNvCxnSpPr>
          <p:nvPr/>
        </p:nvCxnSpPr>
        <p:spPr>
          <a:xfrm flipV="1">
            <a:off x="4648200" y="2138808"/>
            <a:ext cx="2590800" cy="270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752600" y="2971800"/>
            <a:ext cx="1371600" cy="338554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new</a:t>
            </a:r>
            <a:r>
              <a:rPr lang="en-US" sz="1600" dirty="0"/>
              <a:t> Object();</a:t>
            </a:r>
          </a:p>
        </p:txBody>
      </p:sp>
      <p:cxnSp>
        <p:nvCxnSpPr>
          <p:cNvPr id="56" name="Straight Arrow Connector 55"/>
          <p:cNvCxnSpPr>
            <a:stCxn id="55" idx="3"/>
            <a:endCxn id="57" idx="1"/>
          </p:cNvCxnSpPr>
          <p:nvPr/>
        </p:nvCxnSpPr>
        <p:spPr>
          <a:xfrm>
            <a:off x="3124200" y="3141078"/>
            <a:ext cx="762000" cy="1538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7" idx="3"/>
            <a:endCxn id="61" idx="1"/>
          </p:cNvCxnSpPr>
          <p:nvPr/>
        </p:nvCxnSpPr>
        <p:spPr>
          <a:xfrm flipV="1">
            <a:off x="4648200" y="2394466"/>
            <a:ext cx="1143000" cy="762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239000" y="1916668"/>
            <a:ext cx="76200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tkhts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39000" y="2907268"/>
            <a:ext cx="76200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tkhts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91200" y="2209800"/>
            <a:ext cx="762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Sam</a:t>
            </a:r>
          </a:p>
        </p:txBody>
      </p:sp>
      <p:cxnSp>
        <p:nvCxnSpPr>
          <p:cNvPr id="63" name="Straight Arrow Connector 62"/>
          <p:cNvCxnSpPr>
            <a:stCxn id="59" idx="2"/>
            <a:endCxn id="60" idx="0"/>
          </p:cNvCxnSpPr>
          <p:nvPr/>
        </p:nvCxnSpPr>
        <p:spPr>
          <a:xfrm rot="5400000">
            <a:off x="7309366" y="2596634"/>
            <a:ext cx="62126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0" idx="2"/>
            <a:endCxn id="77" idx="0"/>
          </p:cNvCxnSpPr>
          <p:nvPr/>
        </p:nvCxnSpPr>
        <p:spPr>
          <a:xfrm rot="5400000">
            <a:off x="7239000" y="3657600"/>
            <a:ext cx="7620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239000" y="4038600"/>
            <a:ext cx="76200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tkhts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57800" y="4191000"/>
            <a:ext cx="76200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Brian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810000" y="4191000"/>
            <a:ext cx="685800" cy="369332"/>
          </a:xfrm>
          <a:prstGeom prst="rect">
            <a:avLst/>
          </a:prstGeom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Albie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086600" y="5193268"/>
            <a:ext cx="762000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715000" y="5181600"/>
            <a:ext cx="6096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67200" y="5181600"/>
            <a:ext cx="609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Pam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305804" y="2057400"/>
            <a:ext cx="492443" cy="12954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Minor GC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305815" y="4114800"/>
            <a:ext cx="492443" cy="12954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2000" dirty="0">
                <a:latin typeface="Century" pitchFamily="18" charset="0"/>
              </a:rPr>
              <a:t>Major GC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86200" y="1981200"/>
            <a:ext cx="76200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tkhts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86200" y="2971800"/>
            <a:ext cx="762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77" grpId="0" animBg="1"/>
      <p:bldP spid="47" grpId="0" animBg="1"/>
      <p:bldP spid="47" grpId="1" animBg="1"/>
      <p:bldP spid="57" grpId="0" animBg="1"/>
      <p:bldP spid="5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Determine Garbage Collection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1600200" y="1447802"/>
            <a:ext cx="5105400" cy="380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 b="1" i="1" dirty="0"/>
              <a:t>To determine garbage collection, use command 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52600" y="2819400"/>
            <a:ext cx="8610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>
                <a:ea typeface="Arial"/>
                <a:cs typeface="Arial"/>
                <a:sym typeface="Arial"/>
              </a:rPr>
              <a:t>output of above command should be something like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38600" y="2133600"/>
            <a:ext cx="333520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java –verbose:gc HelloWorld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1" y="3505200"/>
            <a:ext cx="5359159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GC 325407K-&gt;83000K(776768K), 0.2300771 sec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4191000"/>
            <a:ext cx="8610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b="1" dirty="0">
                <a:ea typeface="Arial"/>
                <a:cs typeface="Arial"/>
                <a:sym typeface="Arial"/>
              </a:rPr>
              <a:t>GC</a:t>
            </a:r>
            <a:r>
              <a:rPr lang="en-US" dirty="0">
                <a:ea typeface="Arial"/>
                <a:cs typeface="Arial"/>
                <a:sym typeface="Arial"/>
              </a:rPr>
              <a:t> – Indicates that it was a minor garbage collection (young generation)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752600" y="4800600"/>
            <a:ext cx="8610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b="1" dirty="0">
                <a:ea typeface="Arial"/>
                <a:cs typeface="Arial"/>
                <a:sym typeface="Arial"/>
              </a:rPr>
              <a:t>Full GC</a:t>
            </a:r>
            <a:r>
              <a:rPr lang="en-US" dirty="0">
                <a:ea typeface="Arial"/>
                <a:cs typeface="Arial"/>
                <a:sym typeface="Arial"/>
              </a:rPr>
              <a:t> indicates that it was a major garbage collection (tenured generation)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52600" y="5410201"/>
            <a:ext cx="86106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325407K</a:t>
            </a:r>
            <a:r>
              <a:rPr lang="en-US" dirty="0">
                <a:ea typeface="Arial"/>
                <a:cs typeface="Arial"/>
                <a:sym typeface="Arial"/>
              </a:rPr>
              <a:t> – The combined size of live objects before garbage collection.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83000K</a:t>
            </a:r>
            <a:r>
              <a:rPr lang="en-US" dirty="0">
                <a:ea typeface="Arial"/>
                <a:cs typeface="Arial"/>
                <a:sym typeface="Arial"/>
              </a:rPr>
              <a:t> – The combined size of live objects after garbage collection.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(776768K)</a:t>
            </a:r>
            <a:r>
              <a:rPr lang="en-US" dirty="0">
                <a:ea typeface="Arial"/>
                <a:cs typeface="Arial"/>
                <a:sym typeface="Arial"/>
              </a:rPr>
              <a:t> – the total available space, not counting the space in the permanent generation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0.2300771 sec</a:t>
            </a:r>
            <a:r>
              <a:rPr lang="en-US" dirty="0">
                <a:ea typeface="Arial"/>
                <a:cs typeface="Arial"/>
                <a:sym typeface="Arial"/>
              </a:rPr>
              <a:t> – time it took for garbage collection to occur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IS-A &amp; HAS-A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590800"/>
          </a:xfrm>
        </p:spPr>
        <p:txBody>
          <a:bodyPr>
            <a:normAutofit/>
          </a:bodyPr>
          <a:lstStyle/>
          <a:p>
            <a:r>
              <a:rPr lang="en-US" dirty="0"/>
              <a:t>Code reusability is also an advantage of OOP</a:t>
            </a:r>
          </a:p>
          <a:p>
            <a:r>
              <a:rPr lang="en-US" dirty="0"/>
              <a:t>Ways to reuse the code</a:t>
            </a:r>
          </a:p>
          <a:p>
            <a:pPr lvl="1"/>
            <a:r>
              <a:rPr lang="en-US" dirty="0"/>
              <a:t>IS-A (Implementation of inheritance)</a:t>
            </a:r>
          </a:p>
          <a:p>
            <a:pPr lvl="1"/>
            <a:r>
              <a:rPr lang="en-US" dirty="0"/>
              <a:t>HAS-A (Object composition)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981200" y="3733800"/>
            <a:ext cx="8382000" cy="2819400"/>
            <a:chOff x="457200" y="3733800"/>
            <a:chExt cx="8382000" cy="2819400"/>
          </a:xfrm>
        </p:grpSpPr>
        <p:sp>
          <p:nvSpPr>
            <p:cNvPr id="22" name="Rounded Rectangle 21"/>
            <p:cNvSpPr/>
            <p:nvPr/>
          </p:nvSpPr>
          <p:spPr>
            <a:xfrm>
              <a:off x="457200" y="3733800"/>
              <a:ext cx="8382000" cy="2819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85800" y="4114800"/>
              <a:ext cx="7772400" cy="2209800"/>
              <a:chOff x="685800" y="4114800"/>
              <a:chExt cx="7772400" cy="220980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524000" y="4114800"/>
                <a:ext cx="1905000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entury" pitchFamily="18" charset="0"/>
                  </a:rPr>
                  <a:t>Vehicle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524000" y="5725180"/>
                <a:ext cx="1905000" cy="5232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entury" pitchFamily="18" charset="0"/>
                  </a:rPr>
                  <a:t>Car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553200" y="5715000"/>
                <a:ext cx="1905000" cy="5232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entury" pitchFamily="18" charset="0"/>
                  </a:rPr>
                  <a:t>Engine</a:t>
                </a:r>
              </a:p>
            </p:txBody>
          </p:sp>
          <p:sp>
            <p:nvSpPr>
              <p:cNvPr id="16" name="Up Arrow 15"/>
              <p:cNvSpPr/>
              <p:nvPr/>
            </p:nvSpPr>
            <p:spPr>
              <a:xfrm>
                <a:off x="2133600" y="4724400"/>
                <a:ext cx="685800" cy="914400"/>
              </a:xfrm>
              <a:prstGeom prst="upArrow">
                <a:avLst/>
              </a:prstGeom>
              <a:ln>
                <a:noFill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entury" pitchFamily="18" charset="0"/>
                  </a:rPr>
                  <a:t>IS-A</a:t>
                </a:r>
              </a:p>
            </p:txBody>
          </p:sp>
          <p:sp>
            <p:nvSpPr>
              <p:cNvPr id="17" name="Right Arrow 16"/>
              <p:cNvSpPr/>
              <p:nvPr/>
            </p:nvSpPr>
            <p:spPr>
              <a:xfrm>
                <a:off x="3505200" y="5715000"/>
                <a:ext cx="2971800" cy="609600"/>
              </a:xfrm>
              <a:prstGeom prst="rightArrow">
                <a:avLst/>
              </a:prstGeom>
              <a:ln>
                <a:noFill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entury" pitchFamily="18" charset="0"/>
                  </a:rPr>
                  <a:t>HAS-A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85800" y="4948535"/>
                <a:ext cx="1219200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Extends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10000" y="5100935"/>
                <a:ext cx="266700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Creates an object</a:t>
                </a: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IS-A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09800" y="1524000"/>
            <a:ext cx="7696200" cy="5091112"/>
            <a:chOff x="685800" y="1600200"/>
            <a:chExt cx="7696200" cy="5091112"/>
          </a:xfrm>
        </p:grpSpPr>
        <p:pic>
          <p:nvPicPr>
            <p:cNvPr id="12" name="Shape 1027"/>
            <p:cNvPicPr preferRelativeResize="0"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828800"/>
              <a:ext cx="7620000" cy="4862512"/>
            </a:xfrm>
            <a:prstGeom prst="rect">
              <a:avLst/>
            </a:prstGeom>
          </p:spPr>
        </p:pic>
        <p:sp>
          <p:nvSpPr>
            <p:cNvPr id="13" name="Shape 1028"/>
            <p:cNvSpPr/>
            <p:nvPr/>
          </p:nvSpPr>
          <p:spPr>
            <a:xfrm>
              <a:off x="685800" y="1600200"/>
              <a:ext cx="3124200" cy="2362200"/>
            </a:xfrm>
            <a:prstGeom prst="roundRect">
              <a:avLst>
                <a:gd name="adj" fmla="val 12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90000" tIns="45000" rIns="90000" bIns="45000" anchor="ctr" anchorCtr="1">
              <a:no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2800" u="sng" dirty="0">
                  <a:solidFill>
                    <a:srgbClr val="000000"/>
                  </a:solidFill>
                  <a:latin typeface="Century" pitchFamily="18" charset="0"/>
                  <a:ea typeface="Arial"/>
                  <a:cs typeface="Arial"/>
                  <a:sym typeface="Arial"/>
                </a:rPr>
                <a:t>Inheritance Tree</a:t>
              </a:r>
              <a:endParaRPr lang="en-US" u="sng" dirty="0">
                <a:solidFill>
                  <a:srgbClr val="000000"/>
                </a:solidFill>
                <a:latin typeface="Century" pitchFamily="18" charset="0"/>
                <a:ea typeface="Arial"/>
                <a:cs typeface="Arial"/>
                <a:sym typeface="Arial"/>
              </a:endParaRPr>
            </a:p>
            <a:p>
              <a:pPr algn="ctr"/>
              <a:endParaRPr>
                <a:latin typeface="Century" pitchFamily="18" charset="0"/>
              </a:endParaRPr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dirty="0">
                  <a:solidFill>
                    <a:srgbClr val="000000"/>
                  </a:solidFill>
                  <a:latin typeface="Century" pitchFamily="18" charset="0"/>
                  <a:ea typeface="Arial"/>
                  <a:cs typeface="Arial"/>
                  <a:sym typeface="Arial"/>
                </a:rPr>
                <a:t>Lion IS-A Animal</a:t>
              </a:r>
            </a:p>
            <a:p>
              <a:pPr algn="ctr"/>
              <a:endParaRPr>
                <a:latin typeface="Century" pitchFamily="18" charset="0"/>
              </a:endParaRPr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dirty="0">
                  <a:solidFill>
                    <a:srgbClr val="000000"/>
                  </a:solidFill>
                  <a:latin typeface="Century" pitchFamily="18" charset="0"/>
                  <a:ea typeface="Arial"/>
                  <a:cs typeface="Arial"/>
                  <a:sym typeface="Arial"/>
                </a:rPr>
                <a:t>Hippo IS-A Animal</a:t>
              </a:r>
            </a:p>
            <a:p>
              <a:pPr algn="ctr"/>
              <a:endParaRPr>
                <a:latin typeface="Century" pitchFamily="18" charset="0"/>
              </a:endParaRPr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dirty="0">
                  <a:solidFill>
                    <a:srgbClr val="000000"/>
                  </a:solidFill>
                  <a:latin typeface="Century" pitchFamily="18" charset="0"/>
                  <a:ea typeface="Arial"/>
                  <a:cs typeface="Arial"/>
                  <a:sym typeface="Arial"/>
                </a:rPr>
                <a:t>Tiger IS-A Animal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IS-A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71800" y="1676400"/>
            <a:ext cx="6096000" cy="4648200"/>
            <a:chOff x="1447800" y="1905000"/>
            <a:chExt cx="6096000" cy="4648200"/>
          </a:xfrm>
        </p:grpSpPr>
        <p:sp>
          <p:nvSpPr>
            <p:cNvPr id="32" name="Rounded Rectangle 31"/>
            <p:cNvSpPr/>
            <p:nvPr/>
          </p:nvSpPr>
          <p:spPr>
            <a:xfrm>
              <a:off x="1447800" y="1905000"/>
              <a:ext cx="6096000" cy="46482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hape 1036"/>
            <p:cNvSpPr/>
            <p:nvPr/>
          </p:nvSpPr>
          <p:spPr>
            <a:xfrm>
              <a:off x="2667000" y="2286000"/>
              <a:ext cx="3581400" cy="990600"/>
            </a:xfrm>
            <a:prstGeom prst="roundRect">
              <a:avLst>
                <a:gd name="adj" fmla="val 3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 cap="rnd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lIns="90000" tIns="45000" rIns="90000" bIns="45000" anchor="ctr" anchorCtr="1">
              <a:no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3200" u="sng" dirty="0">
                  <a:latin typeface="Arial"/>
                  <a:ea typeface="Arial"/>
                  <a:cs typeface="Arial"/>
                  <a:sym typeface="Arial"/>
                </a:rPr>
                <a:t>Account</a:t>
              </a:r>
            </a:p>
            <a:p>
              <a:pPr algn="ctr"/>
              <a:endParaRPr/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dirty="0">
                  <a:latin typeface="Arial"/>
                  <a:ea typeface="Arial"/>
                  <a:cs typeface="Arial"/>
                  <a:sym typeface="Arial"/>
                </a:rPr>
                <a:t>Account number</a:t>
              </a:r>
            </a:p>
          </p:txBody>
        </p:sp>
        <p:sp>
          <p:nvSpPr>
            <p:cNvPr id="24" name="Shape 1036"/>
            <p:cNvSpPr/>
            <p:nvPr/>
          </p:nvSpPr>
          <p:spPr>
            <a:xfrm>
              <a:off x="1752600" y="5029200"/>
              <a:ext cx="2590800" cy="990600"/>
            </a:xfrm>
            <a:prstGeom prst="roundRect">
              <a:avLst>
                <a:gd name="adj" fmla="val 3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 cap="rnd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0000" tIns="45000" rIns="90000" bIns="45000" anchor="ctr" anchorCtr="1">
              <a:no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2400" u="sng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CurrentAccount</a:t>
              </a:r>
            </a:p>
            <a:p>
              <a:pPr algn="ctr"/>
              <a:endParaRPr sz="1400"/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Account number</a:t>
              </a:r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loan</a:t>
              </a:r>
            </a:p>
          </p:txBody>
        </p:sp>
        <p:sp>
          <p:nvSpPr>
            <p:cNvPr id="25" name="Shape 1036"/>
            <p:cNvSpPr/>
            <p:nvPr/>
          </p:nvSpPr>
          <p:spPr>
            <a:xfrm>
              <a:off x="4572000" y="5029200"/>
              <a:ext cx="2590800" cy="990600"/>
            </a:xfrm>
            <a:prstGeom prst="roundRect">
              <a:avLst>
                <a:gd name="adj" fmla="val 3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 cap="rnd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0000" tIns="45000" rIns="90000" bIns="45000" anchor="ctr" anchorCtr="1">
              <a:no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2400" u="sng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SavingAccount</a:t>
              </a:r>
            </a:p>
            <a:p>
              <a:pPr algn="ctr"/>
              <a:endParaRPr sz="1400"/>
            </a:p>
            <a:p>
              <a:pPr algn="ctr">
                <a:lnSpc>
                  <a:spcPct val="75000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Account number</a:t>
              </a:r>
            </a:p>
          </p:txBody>
        </p:sp>
        <p:cxnSp>
          <p:nvCxnSpPr>
            <p:cNvPr id="27" name="Straight Arrow Connector 26"/>
            <p:cNvCxnSpPr>
              <a:stCxn id="14" idx="2"/>
              <a:endCxn id="24" idx="0"/>
            </p:cNvCxnSpPr>
            <p:nvPr/>
          </p:nvCxnSpPr>
          <p:spPr>
            <a:xfrm rot="5400000">
              <a:off x="2876550" y="3448050"/>
              <a:ext cx="1752600" cy="140970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2"/>
              <a:endCxn id="25" idx="0"/>
            </p:cNvCxnSpPr>
            <p:nvPr/>
          </p:nvCxnSpPr>
          <p:spPr>
            <a:xfrm rot="16200000" flipH="1">
              <a:off x="4286250" y="3448050"/>
              <a:ext cx="1752600" cy="140970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IS-A &amp; HAS-A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52601" y="1828800"/>
          <a:ext cx="8686801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4000" b="0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IS-A</a:t>
                      </a:r>
                      <a:endParaRPr lang="en-US" sz="3200" b="0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HAS-A</a:t>
                      </a:r>
                      <a:endParaRPr lang="en-US" sz="3200" b="0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Based on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Inheritance or interface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(Parent child relationship)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Used by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Extends or implements keyword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Making an object of the other class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Advantage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 reusability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 on other class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Example 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Horse is an Animal, AutoLoan IS-A</a:t>
                      </a:r>
                      <a:r>
                        <a:rPr lang="en-US" sz="2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Loan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Horse HAS-A Halter, Customer HAS-A Loan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676400" y="1447800"/>
            <a:ext cx="8839200" cy="5257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Inheritance type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286000" y="1600200"/>
            <a:ext cx="2438400" cy="2514600"/>
            <a:chOff x="304800" y="1828800"/>
            <a:chExt cx="2438400" cy="2514600"/>
          </a:xfrm>
        </p:grpSpPr>
        <p:sp>
          <p:nvSpPr>
            <p:cNvPr id="24" name="Rounded Rectangle 23"/>
            <p:cNvSpPr/>
            <p:nvPr/>
          </p:nvSpPr>
          <p:spPr>
            <a:xfrm>
              <a:off x="304800" y="2362200"/>
              <a:ext cx="2133600" cy="1981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5800" y="3733800"/>
              <a:ext cx="137160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entury" pitchFamily="18" charset="0"/>
                </a:rPr>
                <a:t>Child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>
              <a:off x="1105298" y="3466703"/>
              <a:ext cx="533401" cy="79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85800" y="2819400"/>
              <a:ext cx="137160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entury" pitchFamily="18" charset="0"/>
                </a:rPr>
                <a:t>Parent 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990600" y="1828800"/>
              <a:ext cx="1752600" cy="7620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Single Inheritance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86600" y="2209800"/>
            <a:ext cx="3048000" cy="3581400"/>
            <a:chOff x="2514600" y="3048000"/>
            <a:chExt cx="3048000" cy="3581400"/>
          </a:xfrm>
        </p:grpSpPr>
        <p:sp>
          <p:nvSpPr>
            <p:cNvPr id="28" name="Rounded Rectangle 27"/>
            <p:cNvSpPr/>
            <p:nvPr/>
          </p:nvSpPr>
          <p:spPr>
            <a:xfrm>
              <a:off x="2514600" y="3581400"/>
              <a:ext cx="2743200" cy="3048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00400" y="5029200"/>
              <a:ext cx="1371600" cy="4001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Child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5400000">
              <a:off x="3581798" y="4724003"/>
              <a:ext cx="609601" cy="796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200400" y="4038600"/>
              <a:ext cx="1371600" cy="4001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Parent 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810000" y="3048000"/>
              <a:ext cx="1752600" cy="7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Multilevel Inheritance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rot="5400000">
              <a:off x="3581798" y="5695493"/>
              <a:ext cx="609601" cy="796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895600" y="6019800"/>
              <a:ext cx="1981200" cy="4001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Grand Child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86000" y="3962400"/>
            <a:ext cx="4572000" cy="2667000"/>
            <a:chOff x="4191000" y="1752600"/>
            <a:chExt cx="4572000" cy="2667000"/>
          </a:xfrm>
        </p:grpSpPr>
        <p:sp>
          <p:nvSpPr>
            <p:cNvPr id="40" name="Rounded Rectangle 39"/>
            <p:cNvSpPr/>
            <p:nvPr/>
          </p:nvSpPr>
          <p:spPr>
            <a:xfrm>
              <a:off x="4191000" y="2286000"/>
              <a:ext cx="4267200" cy="2133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48200" y="3733800"/>
              <a:ext cx="1371600" cy="40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Child-1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010400" y="1752600"/>
              <a:ext cx="1752600" cy="7620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Hierarchical Inheritance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05600" y="3714690"/>
              <a:ext cx="1371600" cy="40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Child-2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38800" y="2724090"/>
              <a:ext cx="1371600" cy="40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Parent </a:t>
              </a:r>
            </a:p>
          </p:txBody>
        </p:sp>
        <p:cxnSp>
          <p:nvCxnSpPr>
            <p:cNvPr id="56" name="Shape 55"/>
            <p:cNvCxnSpPr>
              <a:stCxn id="50" idx="1"/>
              <a:endCxn id="41" idx="0"/>
            </p:cNvCxnSpPr>
            <p:nvPr/>
          </p:nvCxnSpPr>
          <p:spPr>
            <a:xfrm rot="10800000" flipV="1">
              <a:off x="5334000" y="2924144"/>
              <a:ext cx="304800" cy="809655"/>
            </a:xfrm>
            <a:prstGeom prst="bentConnector2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hape 57"/>
            <p:cNvCxnSpPr>
              <a:stCxn id="50" idx="3"/>
              <a:endCxn id="49" idx="0"/>
            </p:cNvCxnSpPr>
            <p:nvPr/>
          </p:nvCxnSpPr>
          <p:spPr>
            <a:xfrm>
              <a:off x="7010400" y="2924145"/>
              <a:ext cx="381000" cy="790545"/>
            </a:xfrm>
            <a:prstGeom prst="bentConnector2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Association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438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HAS-A relationship between classes</a:t>
            </a:r>
          </a:p>
          <a:p>
            <a:r>
              <a:rPr lang="en-US" dirty="0"/>
              <a:t>A class knows other class</a:t>
            </a:r>
          </a:p>
          <a:p>
            <a:pPr lvl="1"/>
            <a:r>
              <a:rPr lang="en-US" dirty="0"/>
              <a:t>Holds reference of other class</a:t>
            </a:r>
          </a:p>
          <a:p>
            <a:r>
              <a:rPr lang="en-US" dirty="0"/>
              <a:t>Association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Compostion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876800"/>
            <a:ext cx="6096000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entury" pitchFamily="18" charset="0"/>
              </a:rPr>
              <a:t>Relationship can be bi-directional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Aggregation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19811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HAS-A relationship</a:t>
            </a:r>
          </a:p>
          <a:p>
            <a:pPr lvl="1"/>
            <a:r>
              <a:rPr lang="en-US" dirty="0">
                <a:latin typeface="Century" pitchFamily="18" charset="0"/>
              </a:rPr>
              <a:t>Based on usage</a:t>
            </a:r>
          </a:p>
          <a:p>
            <a:r>
              <a:rPr lang="en-US" dirty="0">
                <a:latin typeface="Century" pitchFamily="18" charset="0"/>
              </a:rPr>
              <a:t>Allows to have</a:t>
            </a:r>
          </a:p>
          <a:p>
            <a:pPr lvl="1"/>
            <a:r>
              <a:rPr lang="en-US" dirty="0">
                <a:latin typeface="Century" pitchFamily="18" charset="0"/>
              </a:rPr>
              <a:t>Good object-oriented practice</a:t>
            </a:r>
          </a:p>
          <a:p>
            <a:pPr lvl="1"/>
            <a:r>
              <a:rPr lang="en-US" dirty="0">
                <a:latin typeface="Century" pitchFamily="18" charset="0"/>
              </a:rPr>
              <a:t>Code reusability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72000" y="3505200"/>
            <a:ext cx="5029200" cy="3048000"/>
            <a:chOff x="2590800" y="4419600"/>
            <a:chExt cx="5029200" cy="3048000"/>
          </a:xfrm>
        </p:grpSpPr>
        <p:grpSp>
          <p:nvGrpSpPr>
            <p:cNvPr id="24" name="Group 23"/>
            <p:cNvGrpSpPr/>
            <p:nvPr/>
          </p:nvGrpSpPr>
          <p:grpSpPr>
            <a:xfrm>
              <a:off x="2590800" y="4876800"/>
              <a:ext cx="5029200" cy="2590800"/>
              <a:chOff x="2971800" y="4114800"/>
              <a:chExt cx="5029200" cy="2590800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2971800" y="4114800"/>
                <a:ext cx="5029200" cy="25908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3352800" y="4495800"/>
                <a:ext cx="1447800" cy="1524000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52800" y="4572000"/>
                <a:ext cx="144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Century" pitchFamily="18" charset="0"/>
                  </a:rPr>
                  <a:t>Employee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352800" y="4964668"/>
                <a:ext cx="144780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entury" pitchFamily="18" charset="0"/>
                  </a:rPr>
                  <a:t>name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52800" y="5345668"/>
                <a:ext cx="1447800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entury" pitchFamily="18" charset="0"/>
                  </a:rPr>
                  <a:t>Dept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096000" y="5257800"/>
                <a:ext cx="1447800" cy="10668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096000" y="5329535"/>
                <a:ext cx="144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Century" pitchFamily="18" charset="0"/>
                  </a:rPr>
                  <a:t>Dept</a:t>
                </a:r>
                <a:endParaRPr lang="en-US" sz="2400" dirty="0">
                  <a:solidFill>
                    <a:srgbClr val="0000FF"/>
                  </a:solidFill>
                  <a:latin typeface="Century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096000" y="5726668"/>
                <a:ext cx="1447800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entury" pitchFamily="18" charset="0"/>
                  </a:rPr>
                  <a:t>name</a:t>
                </a:r>
              </a:p>
            </p:txBody>
          </p:sp>
          <p:cxnSp>
            <p:nvCxnSpPr>
              <p:cNvPr id="22" name="Straight Arrow Connector 21"/>
              <p:cNvCxnSpPr>
                <a:stCxn id="14" idx="3"/>
                <a:endCxn id="17" idx="1"/>
              </p:cNvCxnSpPr>
              <p:nvPr/>
            </p:nvCxnSpPr>
            <p:spPr>
              <a:xfrm flipV="1">
                <a:off x="4800600" y="5529590"/>
                <a:ext cx="1295400" cy="74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2667000" y="4419600"/>
              <a:ext cx="487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" pitchFamily="18" charset="0"/>
                </a:rPr>
                <a:t>Employee has-a Department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209800" y="1600200"/>
            <a:ext cx="8458200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127629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9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10" name="Rectangle 9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1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14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Composition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524000"/>
          </a:xfrm>
        </p:spPr>
        <p:txBody>
          <a:bodyPr/>
          <a:lstStyle/>
          <a:p>
            <a:r>
              <a:rPr lang="en-US" dirty="0"/>
              <a:t>Relationship </a:t>
            </a:r>
          </a:p>
          <a:p>
            <a:pPr lvl="1"/>
            <a:r>
              <a:rPr lang="en-US" dirty="0"/>
              <a:t>One object is responsible for the lifetime of the object it holds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48000" y="3810000"/>
            <a:ext cx="2819400" cy="1219200"/>
            <a:chOff x="1752600" y="3581400"/>
            <a:chExt cx="2282137" cy="1219200"/>
          </a:xfrm>
        </p:grpSpPr>
        <p:sp>
          <p:nvSpPr>
            <p:cNvPr id="14" name="Rounded Rectangle 13"/>
            <p:cNvSpPr/>
            <p:nvPr/>
          </p:nvSpPr>
          <p:spPr>
            <a:xfrm>
              <a:off x="1828800" y="3581400"/>
              <a:ext cx="2205937" cy="1219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entury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52600" y="3657600"/>
              <a:ext cx="1318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" pitchFamily="18" charset="0"/>
                </a:rPr>
                <a:t>Student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6698" y="4186535"/>
              <a:ext cx="1143001" cy="4616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" pitchFamily="18" charset="0"/>
                </a:rPr>
                <a:t>Subject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876800" y="5401271"/>
            <a:ext cx="3505200" cy="10156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FFF00"/>
                </a:solidFill>
                <a:latin typeface="Century" pitchFamily="18" charset="0"/>
              </a:rPr>
              <a:t>Student</a:t>
            </a:r>
            <a:r>
              <a:rPr lang="en-US" sz="2000" dirty="0">
                <a:solidFill>
                  <a:schemeClr val="bg1"/>
                </a:solidFill>
                <a:latin typeface="Century" pitchFamily="18" charset="0"/>
              </a:rPr>
              <a:t> class is responsible for creation and destruction of </a:t>
            </a:r>
            <a:r>
              <a:rPr lang="en-US" sz="2000" dirty="0">
                <a:solidFill>
                  <a:srgbClr val="FFFF00"/>
                </a:solidFill>
                <a:latin typeface="Century" pitchFamily="18" charset="0"/>
              </a:rPr>
              <a:t>Subject</a:t>
            </a:r>
            <a:r>
              <a:rPr lang="en-US" sz="2000" dirty="0">
                <a:solidFill>
                  <a:schemeClr val="bg1"/>
                </a:solidFill>
                <a:latin typeface="Century" pitchFamily="18" charset="0"/>
              </a:rPr>
              <a:t> class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34200" y="3392269"/>
            <a:ext cx="2743200" cy="7078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FFF00"/>
                </a:solidFill>
                <a:latin typeface="Century" pitchFamily="18" charset="0"/>
              </a:rPr>
              <a:t>Subject</a:t>
            </a:r>
            <a:r>
              <a:rPr lang="en-US" sz="2000" dirty="0">
                <a:solidFill>
                  <a:schemeClr val="bg1"/>
                </a:solidFill>
                <a:latin typeface="Century" pitchFamily="18" charset="0"/>
              </a:rPr>
              <a:t> can not exist without </a:t>
            </a:r>
            <a:r>
              <a:rPr lang="en-US" sz="2000" dirty="0">
                <a:solidFill>
                  <a:srgbClr val="FFFF00"/>
                </a:solidFill>
                <a:latin typeface="Century" pitchFamily="18" charset="0"/>
              </a:rPr>
              <a:t>Student</a:t>
            </a:r>
          </a:p>
        </p:txBody>
      </p:sp>
      <p:cxnSp>
        <p:nvCxnSpPr>
          <p:cNvPr id="19" name="Straight Arrow Connector 18"/>
          <p:cNvCxnSpPr>
            <a:stCxn id="17" idx="1"/>
            <a:endCxn id="13" idx="3"/>
          </p:cNvCxnSpPr>
          <p:nvPr/>
        </p:nvCxnSpPr>
        <p:spPr>
          <a:xfrm rot="10800000" flipV="1">
            <a:off x="5638800" y="3746212"/>
            <a:ext cx="1295400" cy="8997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Encapsulation</a:t>
            </a:r>
            <a:endParaRPr lang="en-US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81200" y="1447802"/>
            <a:ext cx="8229600" cy="25145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dk1"/>
                </a:solidFill>
              </a:rPr>
              <a:t>Binding  of "Data and Method" into a single unit</a:t>
            </a:r>
          </a:p>
          <a:p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Good encapsulation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Private/protected data 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Public methods</a:t>
            </a:r>
          </a:p>
          <a:p>
            <a:r>
              <a:rPr lang="en-US" dirty="0">
                <a:solidFill>
                  <a:srgbClr val="000000"/>
                </a:solidFill>
                <a:cs typeface="Arial"/>
                <a:sym typeface="Arial"/>
              </a:rPr>
              <a:t>Example of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Encapsulation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Human Brain, Capsule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14800" y="4008658"/>
            <a:ext cx="5715000" cy="2544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class </a:t>
            </a:r>
            <a:r>
              <a:rPr lang="en-US" sz="1600" dirty="0" err="1">
                <a:solidFill>
                  <a:srgbClr val="280099"/>
                </a:solidFill>
                <a:ea typeface="Arial"/>
                <a:cs typeface="Arial"/>
                <a:sym typeface="Arial"/>
              </a:rPr>
              <a:t>Emp</a:t>
            </a: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  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{</a:t>
            </a:r>
            <a:b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String name;   // DATA</a:t>
            </a:r>
            <a:endParaRPr lang="en-US" sz="1600" dirty="0"/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void input()    //METHOD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{</a:t>
            </a:r>
            <a:b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	name=”MIKE”;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}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void show()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{</a:t>
            </a:r>
            <a:b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	System.out.println(“Name is “+name);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	}</a:t>
            </a:r>
          </a:p>
          <a:p>
            <a:pPr lvl="0">
              <a:lnSpc>
                <a:spcPct val="83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ea typeface="Arial"/>
                <a:cs typeface="Arial"/>
                <a:sym typeface="Arial"/>
              </a:rPr>
              <a:t>}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934200" y="2907268"/>
            <a:ext cx="29718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Hidden from the outer world</a:t>
            </a:r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>
          <a:xfrm rot="10800000" flipV="1">
            <a:off x="5638800" y="3091934"/>
            <a:ext cx="1295400" cy="4894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Abstraction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3886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Working on the essential things and forget the unessential things</a:t>
            </a:r>
          </a:p>
          <a:p>
            <a:endParaRPr lang="en-US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endParaRPr lang="en-US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endParaRPr lang="en-US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endParaRPr lang="en-US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Example of Abstraction in Java is abstract classes, interfaces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09800" y="2804518"/>
            <a:ext cx="41148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Century" pitchFamily="18" charset="0"/>
                <a:ea typeface="Arial"/>
                <a:cs typeface="Arial"/>
                <a:sym typeface="Arial"/>
              </a:rPr>
              <a:t>If I drive car, I only have to know how to use  brakes, accelerator, gear, clutch etc.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05600" y="2792850"/>
            <a:ext cx="31242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Century" pitchFamily="18" charset="0"/>
                <a:ea typeface="Arial"/>
                <a:cs typeface="Arial"/>
                <a:sym typeface="Arial"/>
              </a:rPr>
              <a:t>I don’t need to know internal working of these things.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4081046"/>
            <a:ext cx="259080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Unessential things Hidden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Abstraction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48000" y="1600200"/>
            <a:ext cx="6019800" cy="5105400"/>
            <a:chOff x="1447800" y="1524000"/>
            <a:chExt cx="6019800" cy="510540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4" name="Shape 800"/>
            <p:cNvPicPr preferRelativeResize="0"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800" y="1524000"/>
              <a:ext cx="6019800" cy="502920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" name="Rectangle 12"/>
            <p:cNvSpPr/>
            <p:nvPr/>
          </p:nvSpPr>
          <p:spPr>
            <a:xfrm>
              <a:off x="1447800" y="5791200"/>
              <a:ext cx="60198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934200" y="5874603"/>
            <a:ext cx="25908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Unessential things are hidden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Inheritance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629400" y="3657600"/>
            <a:ext cx="3886200" cy="2819400"/>
            <a:chOff x="4114800" y="3733800"/>
            <a:chExt cx="3886200" cy="2819400"/>
          </a:xfrm>
        </p:grpSpPr>
        <p:sp>
          <p:nvSpPr>
            <p:cNvPr id="32" name="Rounded Rectangle 31"/>
            <p:cNvSpPr/>
            <p:nvPr/>
          </p:nvSpPr>
          <p:spPr>
            <a:xfrm>
              <a:off x="4114800" y="3733800"/>
              <a:ext cx="3886200" cy="28194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495800" y="4191000"/>
              <a:ext cx="3124200" cy="1981200"/>
              <a:chOff x="4495800" y="4191000"/>
              <a:chExt cx="3124200" cy="19812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 flipH="1" flipV="1">
                <a:off x="4812388" y="5626219"/>
                <a:ext cx="433625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6868993" y="5626219"/>
                <a:ext cx="433625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4495800" y="5691425"/>
                <a:ext cx="1066800" cy="4616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CAR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553200" y="5710535"/>
                <a:ext cx="1066800" cy="4616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Bike</a:t>
                </a: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029200" y="5408612"/>
                <a:ext cx="2057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5715794" y="5028406"/>
                <a:ext cx="762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4495800" y="4191000"/>
                <a:ext cx="3124200" cy="8617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Vehicle</a:t>
                </a:r>
              </a:p>
              <a:p>
                <a:pPr algn="ctr"/>
                <a:r>
                  <a:rPr lang="en-US" dirty="0"/>
                  <a:t>Breaks, Wheels, Horn, Clutch</a:t>
                </a: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981201" y="1828800"/>
            <a:ext cx="421243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Used to show parent - child relationship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81200" y="2678668"/>
            <a:ext cx="41910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cs typeface="Arial"/>
                <a:sym typeface="Arial"/>
              </a:rPr>
              <a:t>  Provides the code reusability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81200" y="3739278"/>
            <a:ext cx="4038600" cy="25853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Example:</a:t>
            </a:r>
          </a:p>
          <a:p>
            <a:endParaRPr lang="en-US" b="1" dirty="0">
              <a:solidFill>
                <a:srgbClr val="000000"/>
              </a:solidFill>
              <a:cs typeface="Arial"/>
              <a:sym typeface="Arial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CAR IS A Vehicle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CAR inherits the feature of Vehicle 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Brakes 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Wheels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Horn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Clutch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Polymorphism in Inheritance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1526436"/>
            <a:ext cx="8915400" cy="3785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3000"/>
              </a:lnSpc>
              <a:buClr>
                <a:srgbClr val="000000"/>
              </a:buClr>
              <a:buSzPct val="25000"/>
            </a:pPr>
            <a:r>
              <a:rPr lang="en-US" sz="20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Polymorphism :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One thing having several forms. </a:t>
            </a:r>
            <a:endParaRPr lang="en-US" i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Shape 820"/>
          <p:cNvSpPr txBox="1"/>
          <p:nvPr/>
        </p:nvSpPr>
        <p:spPr>
          <a:xfrm>
            <a:off x="1676400" y="3352800"/>
            <a:ext cx="3581400" cy="3200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Example :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endParaRPr lang="en-US" sz="1600" dirty="0">
              <a:solidFill>
                <a:srgbClr val="280099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void add(int x, int y)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	System.out.println(</a:t>
            </a:r>
            <a:r>
              <a:rPr lang="en-US" sz="1600" dirty="0" err="1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x+y</a:t>
            </a: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sz="1600" dirty="0"/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void add(float x, float y)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	System.out.println(</a:t>
            </a:r>
            <a:r>
              <a:rPr lang="en-US" sz="1600" dirty="0" err="1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x+y</a:t>
            </a: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sz="1600" dirty="0"/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void add(int a, int b, int c)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	System.out.println(</a:t>
            </a:r>
            <a:r>
              <a:rPr lang="en-US" sz="1600" dirty="0" err="1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a+b+c</a:t>
            </a: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lvl="0">
              <a:lnSpc>
                <a:spcPct val="90000"/>
              </a:lnSpc>
              <a:buClr>
                <a:srgbClr val="280099"/>
              </a:buClr>
              <a:buSzPct val="25000"/>
            </a:pPr>
            <a:r>
              <a:rPr lang="en-US" sz="1600" dirty="0">
                <a:solidFill>
                  <a:srgbClr val="28009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pic>
        <p:nvPicPr>
          <p:cNvPr id="14" name="Shape 831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934200" y="3505200"/>
            <a:ext cx="3505200" cy="3276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00200" y="2307004"/>
            <a:ext cx="8915400" cy="6647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3000"/>
              </a:lnSpc>
              <a:buClr>
                <a:srgbClr val="000000"/>
              </a:buClr>
              <a:buSzPct val="25000"/>
            </a:pPr>
            <a:r>
              <a:rPr lang="en-US" sz="20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Example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 All Animals have sound but they sounds differently  like Cat sounds ‘Meow’, Duck sounds ‘Quack’ and Dog sounds ‘Woof’.</a:t>
            </a:r>
            <a:endParaRPr lang="en-US" i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 Vs Overriding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76400" y="14478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Overloading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72200" y="14478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Overriding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76400" y="19812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Overloaded methods let you reuse the same method name in a class, but with different arguments and optionally, a different return type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72200" y="19812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Any time you have a class that inherits a method from a superclass, you have the opportunity to override the method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2895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Overloaded methods must change the argument list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72200" y="2895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The argument list must be same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76400" y="3505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 method can be overloaded in the same class or in a subclass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72200" y="3505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Without inheritance no overriding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76400" y="4114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Overloaded methods can change the access modifier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72200" y="4114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The access level can't be less restrictive in overridden method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76400" y="5638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Can overload final and static methods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72200" y="5638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You cannot override a method marked final and static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76400" y="47244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Overloaded methods can declare new or broader checked exceptions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72200" y="47244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Can throw any unchecked exception by overriding.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The overridden method can throw any sub type or same type exception of overriding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9144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1124072"/>
              <a:chOff x="6858000" y="121622"/>
              <a:chExt cx="2198912" cy="110842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930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784925"/>
                <a:ext cx="2198912" cy="445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066801"/>
            <a:ext cx="5791200" cy="56323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class</a:t>
            </a:r>
            <a:r>
              <a:rPr lang="en-US" dirty="0"/>
              <a:t> Calculator{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add</a:t>
            </a:r>
            <a:r>
              <a:rPr lang="en-US" dirty="0"/>
              <a:t>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x,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y){</a:t>
            </a:r>
          </a:p>
          <a:p>
            <a:r>
              <a:rPr lang="en-US" dirty="0"/>
              <a:t>        println(</a:t>
            </a:r>
            <a:r>
              <a:rPr lang="en-US" dirty="0">
                <a:solidFill>
                  <a:srgbClr val="0000FF"/>
                </a:solidFill>
              </a:rPr>
              <a:t>x + y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add</a:t>
            </a:r>
            <a:r>
              <a:rPr lang="en-US" dirty="0"/>
              <a:t>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x,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y,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z){</a:t>
            </a:r>
          </a:p>
          <a:p>
            <a:r>
              <a:rPr lang="en-US" dirty="0"/>
              <a:t>        println(</a:t>
            </a:r>
            <a:r>
              <a:rPr lang="en-US" dirty="0">
                <a:solidFill>
                  <a:srgbClr val="0000FF"/>
                </a:solidFill>
              </a:rPr>
              <a:t>x + y + z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void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add</a:t>
            </a:r>
            <a:r>
              <a:rPr lang="en-US" dirty="0"/>
              <a:t>(</a:t>
            </a:r>
            <a:r>
              <a:rPr lang="en-US" b="1" dirty="0">
                <a:solidFill>
                  <a:srgbClr val="7030A0"/>
                </a:solidFill>
              </a:rPr>
              <a:t>float</a:t>
            </a:r>
            <a:r>
              <a:rPr lang="en-US" dirty="0"/>
              <a:t> x, </a:t>
            </a:r>
            <a:r>
              <a:rPr lang="en-US" b="1" dirty="0">
                <a:solidFill>
                  <a:srgbClr val="7030A0"/>
                </a:solidFill>
              </a:rPr>
              <a:t>float</a:t>
            </a:r>
            <a:r>
              <a:rPr lang="en-US" dirty="0"/>
              <a:t> y){</a:t>
            </a:r>
          </a:p>
          <a:p>
            <a:r>
              <a:rPr lang="en-US" dirty="0"/>
              <a:t>        println(</a:t>
            </a:r>
            <a:r>
              <a:rPr lang="en-US" dirty="0">
                <a:solidFill>
                  <a:srgbClr val="0000FF"/>
                </a:solidFill>
              </a:rPr>
              <a:t>x + y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public int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add</a:t>
            </a:r>
            <a:r>
              <a:rPr lang="en-US" dirty="0"/>
              <a:t>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x, 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y){</a:t>
            </a:r>
          </a:p>
          <a:p>
            <a:r>
              <a:rPr lang="en-US" dirty="0"/>
              <a:t>        return (int) ( </a:t>
            </a:r>
            <a:r>
              <a:rPr lang="en-US" dirty="0">
                <a:solidFill>
                  <a:srgbClr val="0000FF"/>
                </a:solidFill>
              </a:rPr>
              <a:t>x + y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main(String [] args){</a:t>
            </a:r>
          </a:p>
          <a:p>
            <a:r>
              <a:rPr lang="en-US" dirty="0"/>
              <a:t>       Calculator </a:t>
            </a:r>
            <a:r>
              <a:rPr lang="en-US" b="1" dirty="0">
                <a:solidFill>
                  <a:srgbClr val="0070C0"/>
                </a:solidFill>
              </a:rPr>
              <a:t>obj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Calculator();</a:t>
            </a:r>
          </a:p>
          <a:p>
            <a:r>
              <a:rPr lang="en-US" dirty="0"/>
              <a:t>       </a:t>
            </a:r>
            <a:r>
              <a:rPr lang="en-US" b="1" dirty="0">
                <a:solidFill>
                  <a:srgbClr val="0070C0"/>
                </a:solidFill>
              </a:rPr>
              <a:t>obj</a:t>
            </a:r>
            <a:r>
              <a:rPr lang="en-US" dirty="0"/>
              <a:t>.add(10l, 20l); </a:t>
            </a:r>
          </a:p>
          <a:p>
            <a:r>
              <a:rPr lang="en-US" b="1" dirty="0">
                <a:solidFill>
                  <a:srgbClr val="0070C0"/>
                </a:solidFill>
              </a:rPr>
              <a:t>       obj</a:t>
            </a:r>
            <a:r>
              <a:rPr lang="en-US" dirty="0"/>
              <a:t>.add(10.1f, 20.1f);</a:t>
            </a:r>
          </a:p>
          <a:p>
            <a:r>
              <a:rPr lang="en-US" b="1" dirty="0">
                <a:solidFill>
                  <a:srgbClr val="0070C0"/>
                </a:solidFill>
              </a:rPr>
              <a:t>       obj</a:t>
            </a:r>
            <a:r>
              <a:rPr lang="en-US" dirty="0"/>
              <a:t>.add(10, 20, 30);</a:t>
            </a:r>
          </a:p>
          <a:p>
            <a:r>
              <a:rPr lang="en-US" b="1" dirty="0">
                <a:solidFill>
                  <a:srgbClr val="0070C0"/>
                </a:solidFill>
              </a:rPr>
              <a:t>       obj</a:t>
            </a:r>
            <a:r>
              <a:rPr lang="en-US" dirty="0"/>
              <a:t>.add(10, 20);</a:t>
            </a:r>
          </a:p>
          <a:p>
            <a:r>
              <a:rPr lang="en-US" dirty="0"/>
              <a:t>}}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715000" y="5334000"/>
            <a:ext cx="17526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6820694" y="4686300"/>
            <a:ext cx="1295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0800000">
            <a:off x="6477000" y="4038600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15000" y="5638800"/>
            <a:ext cx="2057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6553994" y="4418806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0800000">
            <a:off x="6553200" y="3198815"/>
            <a:ext cx="12192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715000" y="5942012"/>
            <a:ext cx="2362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6287294" y="4152106"/>
            <a:ext cx="3581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>
            <a:off x="6629400" y="23622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715000" y="6172200"/>
            <a:ext cx="2667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056709" y="3847703"/>
            <a:ext cx="464899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0800000">
            <a:off x="6172200" y="1524000"/>
            <a:ext cx="2209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Overriding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6400" y="2090679"/>
            <a:ext cx="4038600" cy="2554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dirty="0"/>
              <a:t> Calculator{</a:t>
            </a:r>
          </a:p>
          <a:p>
            <a:r>
              <a:rPr lang="en-US" sz="2000" dirty="0"/>
              <a:t>     </a:t>
            </a:r>
            <a:r>
              <a:rPr lang="en-US" sz="2000" b="1" dirty="0">
                <a:solidFill>
                  <a:srgbClr val="7030A0"/>
                </a:solidFill>
              </a:rPr>
              <a:t>public void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x,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y){</a:t>
            </a:r>
          </a:p>
          <a:p>
            <a:r>
              <a:rPr lang="en-US" sz="2000" dirty="0"/>
              <a:t>        println(</a:t>
            </a:r>
            <a:r>
              <a:rPr lang="en-US" sz="2000" dirty="0">
                <a:solidFill>
                  <a:srgbClr val="0000FF"/>
                </a:solidFill>
              </a:rPr>
              <a:t>x + y</a:t>
            </a:r>
            <a:r>
              <a:rPr lang="en-US" sz="2000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void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x,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y,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z){</a:t>
            </a:r>
          </a:p>
          <a:p>
            <a:r>
              <a:rPr lang="en-US" sz="2000" dirty="0"/>
              <a:t>        println(</a:t>
            </a:r>
            <a:r>
              <a:rPr lang="en-US" sz="2000" dirty="0">
                <a:solidFill>
                  <a:srgbClr val="0000FF"/>
                </a:solidFill>
              </a:rPr>
              <a:t>x + y + z</a:t>
            </a:r>
            <a:r>
              <a:rPr lang="en-US" sz="2000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91200" y="1447801"/>
            <a:ext cx="4800600" cy="43704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dirty="0"/>
              <a:t> CasioCalculator </a:t>
            </a:r>
            <a:r>
              <a:rPr lang="en-US" sz="2000" b="1" dirty="0">
                <a:solidFill>
                  <a:srgbClr val="7030A0"/>
                </a:solidFill>
              </a:rPr>
              <a:t>extends</a:t>
            </a:r>
            <a:r>
              <a:rPr lang="en-US" sz="2000" dirty="0"/>
              <a:t> Calculator{</a:t>
            </a:r>
          </a:p>
          <a:p>
            <a:r>
              <a:rPr lang="en-US" sz="2000" dirty="0"/>
              <a:t>    </a:t>
            </a:r>
            <a:r>
              <a:rPr lang="en-US" sz="2000" b="1" dirty="0">
                <a:solidFill>
                  <a:srgbClr val="7030A0"/>
                </a:solidFill>
              </a:rPr>
              <a:t>public void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x,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y){</a:t>
            </a:r>
          </a:p>
          <a:p>
            <a:r>
              <a:rPr lang="en-US" sz="2000" dirty="0"/>
              <a:t>        println(</a:t>
            </a:r>
            <a:r>
              <a:rPr lang="en-US" sz="2000" dirty="0">
                <a:solidFill>
                  <a:srgbClr val="0000FF"/>
                </a:solidFill>
              </a:rPr>
              <a:t>x + y</a:t>
            </a:r>
            <a:r>
              <a:rPr lang="en-US" sz="2000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    public void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x,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y, </a:t>
            </a:r>
            <a:r>
              <a:rPr lang="en-US" sz="2000" b="1" dirty="0">
                <a:solidFill>
                  <a:srgbClr val="7030A0"/>
                </a:solidFill>
              </a:rPr>
              <a:t>int</a:t>
            </a:r>
            <a:r>
              <a:rPr lang="en-US" sz="2000" dirty="0"/>
              <a:t> z){</a:t>
            </a:r>
          </a:p>
          <a:p>
            <a:r>
              <a:rPr lang="en-US" sz="2000" dirty="0"/>
              <a:t>        println(</a:t>
            </a:r>
            <a:r>
              <a:rPr lang="en-US" sz="2000" dirty="0">
                <a:solidFill>
                  <a:srgbClr val="0000FF"/>
                </a:solidFill>
              </a:rPr>
              <a:t>x + y + z</a:t>
            </a:r>
            <a:r>
              <a:rPr lang="en-US" sz="2000" dirty="0"/>
              <a:t>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class</a:t>
            </a:r>
            <a:r>
              <a:rPr lang="en-US" sz="2000" dirty="0"/>
              <a:t> TestCalculator{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public static void</a:t>
            </a:r>
            <a:r>
              <a:rPr lang="en-US" sz="2000" dirty="0"/>
              <a:t> main(String[] args) {</a:t>
            </a:r>
          </a:p>
          <a:p>
            <a:r>
              <a:rPr lang="en-US" sz="2000" dirty="0"/>
              <a:t>     </a:t>
            </a:r>
            <a:r>
              <a:rPr lang="en-US" sz="2000" b="1" dirty="0">
                <a:solidFill>
                  <a:srgbClr val="0070C0"/>
                </a:solidFill>
              </a:rPr>
              <a:t>casiocalc</a:t>
            </a:r>
            <a:r>
              <a:rPr lang="en-US" sz="2000" dirty="0"/>
              <a:t>.add(10, 20);</a:t>
            </a:r>
          </a:p>
          <a:p>
            <a:r>
              <a:rPr lang="en-US" sz="2000" dirty="0"/>
              <a:t>     </a:t>
            </a:r>
            <a:r>
              <a:rPr lang="en-US" sz="2000" b="1" dirty="0">
                <a:solidFill>
                  <a:srgbClr val="0070C0"/>
                </a:solidFill>
              </a:rPr>
              <a:t>casiocalc</a:t>
            </a:r>
            <a:r>
              <a:rPr lang="en-US" sz="2000" dirty="0"/>
              <a:t>.add(10, 20, 30);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Overloading with Widening, Wrappers &amp; Var-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args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524000" y="1397000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Widening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Wrappers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00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1828800"/>
            <a:ext cx="29718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72400" y="1828800"/>
            <a:ext cx="2895600" cy="487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0" y="1752600"/>
            <a:ext cx="30480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convert into int automatically as int is greater than byte*/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2000" y="1752600"/>
            <a:ext cx="304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 </a:t>
            </a:r>
            <a:r>
              <a:rPr lang="en-US" sz="1600" b="1" dirty="0">
                <a:solidFill>
                  <a:srgbClr val="00B050"/>
                </a:solidFill>
              </a:rPr>
              <a:t>/*In this Example int 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automatically convert to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 long*/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Integer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Integer"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 err="1"/>
              <a:t>.show</a:t>
            </a:r>
            <a:r>
              <a:rPr lang="en-US" dirty="0"/>
              <a:t>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96200" y="1752600"/>
            <a:ext cx="31242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/*In this Example byte will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automatically convert into int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var-</a:t>
            </a:r>
            <a:r>
              <a:rPr lang="en-US" sz="1600" b="1" dirty="0" err="1">
                <a:solidFill>
                  <a:srgbClr val="00B050"/>
                </a:solidFill>
              </a:rPr>
              <a:t>args</a:t>
            </a:r>
            <a:r>
              <a:rPr lang="en-US" sz="1600" b="1" dirty="0">
                <a:solidFill>
                  <a:srgbClr val="00B050"/>
                </a:solidFill>
              </a:rPr>
              <a:t>*/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public class</a:t>
            </a:r>
            <a:r>
              <a:rPr lang="en-US" dirty="0"/>
              <a:t> Calculator {	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long…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long"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public void</a:t>
            </a:r>
            <a:r>
              <a:rPr lang="en-US" dirty="0"/>
              <a:t> show(</a:t>
            </a:r>
            <a:r>
              <a:rPr lang="en-US" b="1" dirty="0">
                <a:solidFill>
                  <a:srgbClr val="7030A0"/>
                </a:solidFill>
              </a:rPr>
              <a:t>int…</a:t>
            </a:r>
            <a:r>
              <a:rPr lang="en-US" dirty="0"/>
              <a:t> a){</a:t>
            </a:r>
          </a:p>
          <a:p>
            <a:r>
              <a:rPr lang="en-US" dirty="0"/>
              <a:t>        print(</a:t>
            </a:r>
            <a:r>
              <a:rPr lang="en-US" dirty="0">
                <a:solidFill>
                  <a:srgbClr val="0000FF"/>
                </a:solidFill>
              </a:rPr>
              <a:t>"Inside int"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B0F0"/>
                </a:solidFill>
              </a:rPr>
              <a:t>main</a:t>
            </a:r>
            <a:r>
              <a:rPr lang="en-US" dirty="0"/>
              <a:t>(String[]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Calculator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new</a:t>
            </a:r>
            <a:r>
              <a:rPr lang="en-US" dirty="0"/>
              <a:t> 	Calculator();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7030A0"/>
                </a:solidFill>
              </a:rPr>
              <a:t>byte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 = 20;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calc</a:t>
            </a:r>
            <a:r>
              <a:rPr lang="en-US" dirty="0"/>
              <a:t>.show(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28800" y="6324600"/>
            <a:ext cx="25908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 :	 Inside int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53000" y="6324600"/>
            <a:ext cx="25908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 :	 Inside long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01000" y="6324600"/>
            <a:ext cx="25908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 :	 Inside int</a:t>
            </a:r>
          </a:p>
        </p:txBody>
      </p:sp>
    </p:spTree>
    <p:extLst>
      <p:ext uri="{BB962C8B-B14F-4D97-AF65-F5344CB8AC3E}">
        <p14:creationId xmlns:p14="http://schemas.microsoft.com/office/powerpoint/2010/main" val="8973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56" name="Shape 756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76602" y="1066801"/>
            <a:ext cx="6400799" cy="5702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121920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4400" y="609601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9" name="Group 4"/>
          <p:cNvGrpSpPr/>
          <p:nvPr/>
        </p:nvGrpSpPr>
        <p:grpSpPr>
          <a:xfrm>
            <a:off x="1524000" y="76200"/>
            <a:ext cx="9144000" cy="1066800"/>
            <a:chOff x="0" y="228600"/>
            <a:chExt cx="9144000" cy="1219200"/>
          </a:xfrm>
        </p:grpSpPr>
        <p:sp>
          <p:nvSpPr>
            <p:cNvPr id="10" name="Rectangle 9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10400" y="228600"/>
              <a:ext cx="2046512" cy="8090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ea typeface="Meiryo" pitchFamily="34" charset="-128"/>
                  <a:cs typeface="Vijaya" pitchFamily="34" charset="0"/>
                </a:rPr>
                <a:t>ARUN</a:t>
              </a:r>
            </a:p>
          </p:txBody>
        </p:sp>
      </p:grpSp>
      <p:sp>
        <p:nvSpPr>
          <p:cNvPr id="14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Abstract Class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8600" y="5410201"/>
            <a:ext cx="50292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    abstract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class</a:t>
            </a:r>
            <a:r>
              <a:rPr lang="en-US" sz="2400" dirty="0"/>
              <a:t> AbstractDemo {</a:t>
            </a:r>
          </a:p>
          <a:p>
            <a:r>
              <a:rPr lang="en-US" sz="2400" dirty="0"/>
              <a:t>	</a:t>
            </a:r>
            <a:r>
              <a:rPr lang="en-US" sz="2400" b="1" dirty="0">
                <a:solidFill>
                  <a:srgbClr val="7030A0"/>
                </a:solidFill>
              </a:rPr>
              <a:t>abstract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void</a:t>
            </a:r>
            <a:r>
              <a:rPr lang="en-US" sz="2400" dirty="0"/>
              <a:t> draw();</a:t>
            </a:r>
          </a:p>
          <a:p>
            <a:r>
              <a:rPr lang="en-US" sz="2400" dirty="0"/>
              <a:t>   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1447801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May have </a:t>
            </a:r>
            <a:r>
              <a:rPr lang="en-US" i="1" dirty="0"/>
              <a:t>abstract method</a:t>
            </a:r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 </a:t>
            </a:r>
            <a:r>
              <a:rPr lang="en-US" sz="1600" dirty="0"/>
              <a:t>Method without body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325470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When inherited, the subclass provides body for all the abstract methods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 </a:t>
            </a:r>
            <a:r>
              <a:rPr lang="en-US" sz="1600" dirty="0"/>
              <a:t>If it does not, subclass must also be  abstract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05000" y="3239870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Can not be instantiated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 </a:t>
            </a:r>
            <a:r>
              <a:rPr lang="en-US" dirty="0"/>
              <a:t>But can be invoked if main() present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4154270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Has generic methods common to all sub classes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</a:t>
            </a:r>
            <a:r>
              <a:rPr lang="en-US" dirty="0"/>
              <a:t>Declared as abstract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Interface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1591270"/>
            <a:ext cx="82296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Contains methods and constants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</a:t>
            </a:r>
            <a:r>
              <a:rPr lang="en-US" dirty="0"/>
              <a:t>Methods are abstract</a:t>
            </a:r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</a:t>
            </a:r>
            <a:r>
              <a:rPr lang="en-US" dirty="0"/>
              <a:t>Fields are final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858870"/>
            <a:ext cx="8229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Do not specify any code</a:t>
            </a:r>
            <a:endParaRPr lang="en-US" i="1" dirty="0"/>
          </a:p>
          <a:p>
            <a:pPr lvl="2">
              <a:buFont typeface="Wingdings" pitchFamily="2" charset="2"/>
              <a:buChar char="§"/>
            </a:pPr>
            <a:r>
              <a:rPr lang="en-US" i="1" dirty="0"/>
              <a:t>  </a:t>
            </a:r>
            <a:r>
              <a:rPr lang="en-US" dirty="0"/>
              <a:t>Implementing class has the responsibility to write the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62200" y="4540984"/>
            <a:ext cx="7696200" cy="16312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interface</a:t>
            </a:r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 Name_of_interface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data_type</a:t>
            </a:r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 constant = value;		     // static, final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Century" pitchFamily="18" charset="0"/>
              </a:rPr>
              <a:t>return_type</a:t>
            </a:r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entury" pitchFamily="18" charset="0"/>
              </a:rPr>
              <a:t>method_name</a:t>
            </a:r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(arguments);    //public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Multiple Inheritance in Interface</a:t>
            </a:r>
          </a:p>
        </p:txBody>
      </p:sp>
      <p:grpSp>
        <p:nvGrpSpPr>
          <p:cNvPr id="4" name="Group 103"/>
          <p:cNvGrpSpPr/>
          <p:nvPr/>
        </p:nvGrpSpPr>
        <p:grpSpPr>
          <a:xfrm>
            <a:off x="5943600" y="2438401"/>
            <a:ext cx="4495800" cy="4043065"/>
            <a:chOff x="8915400" y="2209800"/>
            <a:chExt cx="4495800" cy="4043065"/>
          </a:xfrm>
        </p:grpSpPr>
        <p:grpSp>
          <p:nvGrpSpPr>
            <p:cNvPr id="6" name="Group 87"/>
            <p:cNvGrpSpPr/>
            <p:nvPr/>
          </p:nvGrpSpPr>
          <p:grpSpPr>
            <a:xfrm>
              <a:off x="8915400" y="2209800"/>
              <a:ext cx="4495800" cy="3505200"/>
              <a:chOff x="4648200" y="2819400"/>
              <a:chExt cx="4495800" cy="35052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648200" y="2819400"/>
                <a:ext cx="4495800" cy="350520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00600" y="34036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779957" y="34036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45443" y="34036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7924800" y="34036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Arrow Connector 28"/>
              <p:cNvCxnSpPr>
                <a:stCxn id="23" idx="4"/>
                <a:endCxn id="33" idx="0"/>
              </p:cNvCxnSpPr>
              <p:nvPr/>
            </p:nvCxnSpPr>
            <p:spPr>
              <a:xfrm rot="16200000" flipH="1">
                <a:off x="5381625" y="3835400"/>
                <a:ext cx="361950" cy="533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6" idx="4"/>
                <a:endCxn id="33" idx="0"/>
              </p:cNvCxnSpPr>
              <p:nvPr/>
            </p:nvCxnSpPr>
            <p:spPr>
              <a:xfrm rot="5400000">
                <a:off x="5871304" y="3879122"/>
                <a:ext cx="361950" cy="445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7" idx="4"/>
                <a:endCxn id="35" idx="0"/>
              </p:cNvCxnSpPr>
              <p:nvPr/>
            </p:nvCxnSpPr>
            <p:spPr>
              <a:xfrm rot="16200000" flipH="1">
                <a:off x="7528784" y="3833083"/>
                <a:ext cx="346075" cy="5221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8" idx="4"/>
                <a:endCxn id="35" idx="0"/>
              </p:cNvCxnSpPr>
              <p:nvPr/>
            </p:nvCxnSpPr>
            <p:spPr>
              <a:xfrm rot="5400000">
                <a:off x="8018463" y="3865562"/>
                <a:ext cx="346075" cy="4572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5334000" y="4283075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324600" y="5273675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Arrow Connector 40"/>
              <p:cNvCxnSpPr>
                <a:stCxn id="33" idx="4"/>
                <a:endCxn id="34" idx="0"/>
              </p:cNvCxnSpPr>
              <p:nvPr/>
            </p:nvCxnSpPr>
            <p:spPr>
              <a:xfrm rot="16200000" flipH="1">
                <a:off x="6088063" y="4541837"/>
                <a:ext cx="473075" cy="9906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35" idx="4"/>
              </p:cNvCxnSpPr>
              <p:nvPr/>
            </p:nvCxnSpPr>
            <p:spPr>
              <a:xfrm rot="5400000">
                <a:off x="7174538" y="4469437"/>
                <a:ext cx="473074" cy="110365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7467600" y="4267200"/>
                <a:ext cx="990600" cy="51752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800600" y="3429000"/>
                <a:ext cx="9144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" pitchFamily="18" charset="0"/>
                  </a:rPr>
                  <a:t>do( );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5334000" y="2971800"/>
                <a:ext cx="3124200" cy="33855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entury" pitchFamily="18" charset="0"/>
                  </a:rPr>
                  <a:t>Classes having method do();</a:t>
                </a:r>
              </a:p>
            </p:txBody>
          </p:sp>
          <p:grpSp>
            <p:nvGrpSpPr>
              <p:cNvPr id="11" name="Group 80"/>
              <p:cNvGrpSpPr/>
              <p:nvPr/>
            </p:nvGrpSpPr>
            <p:grpSpPr>
              <a:xfrm>
                <a:off x="6096001" y="4035623"/>
                <a:ext cx="1523999" cy="307777"/>
                <a:chOff x="6096001" y="4035623"/>
                <a:chExt cx="1523999" cy="307777"/>
              </a:xfrm>
            </p:grpSpPr>
            <p:cxnSp>
              <p:nvCxnSpPr>
                <p:cNvPr id="72" name="Straight Arrow Connector 71"/>
                <p:cNvCxnSpPr/>
                <p:nvPr/>
              </p:nvCxnSpPr>
              <p:spPr>
                <a:xfrm>
                  <a:off x="7315200" y="4114800"/>
                  <a:ext cx="3048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rot="10800000">
                  <a:off x="6096001" y="4114800"/>
                  <a:ext cx="381003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Box 68"/>
                <p:cNvSpPr txBox="1"/>
                <p:nvPr/>
              </p:nvSpPr>
              <p:spPr>
                <a:xfrm>
                  <a:off x="6400800" y="4035623"/>
                  <a:ext cx="914400" cy="30777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entury" pitchFamily="18" charset="0"/>
                    </a:rPr>
                    <a:t>extends</a:t>
                  </a:r>
                </a:p>
              </p:txBody>
            </p:sp>
          </p:grpSp>
          <p:grpSp>
            <p:nvGrpSpPr>
              <p:cNvPr id="12" name="Group 81"/>
              <p:cNvGrpSpPr/>
              <p:nvPr/>
            </p:nvGrpSpPr>
            <p:grpSpPr>
              <a:xfrm>
                <a:off x="6096000" y="4797623"/>
                <a:ext cx="1523999" cy="307777"/>
                <a:chOff x="6096001" y="4035623"/>
                <a:chExt cx="1523999" cy="307777"/>
              </a:xfrm>
            </p:grpSpPr>
            <p:cxnSp>
              <p:nvCxnSpPr>
                <p:cNvPr id="83" name="Straight Arrow Connector 82"/>
                <p:cNvCxnSpPr/>
                <p:nvPr/>
              </p:nvCxnSpPr>
              <p:spPr>
                <a:xfrm>
                  <a:off x="7315200" y="4114800"/>
                  <a:ext cx="3048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rot="10800000">
                  <a:off x="6096001" y="4114800"/>
                  <a:ext cx="381003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/>
                <p:cNvSpPr txBox="1"/>
                <p:nvPr/>
              </p:nvSpPr>
              <p:spPr>
                <a:xfrm>
                  <a:off x="6400800" y="4035623"/>
                  <a:ext cx="914400" cy="30777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entury" pitchFamily="18" charset="0"/>
                    </a:rPr>
                    <a:t>extends</a:t>
                  </a:r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5257800" y="5867400"/>
                <a:ext cx="3124200" cy="33855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Century" pitchFamily="18" charset="0"/>
                  </a:rPr>
                  <a:t>Which method should be here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9601200" y="5791200"/>
              <a:ext cx="3200400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entury" pitchFamily="18" charset="0"/>
                </a:rPr>
                <a:t>diamond problem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058400" y="28194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1277600" y="28194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268200" y="28194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734800" y="363849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963400" y="37338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525000" y="36576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753600" y="375291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439400" y="472440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668000" y="481971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0591800" y="460998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820400" y="470529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828800" y="1752601"/>
            <a:ext cx="39624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Multiple inheritance can cause the diamond problem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28800" y="2706470"/>
            <a:ext cx="39624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Java does not have multiple inheritance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Multiple Inheritance in Interface</a:t>
            </a:r>
          </a:p>
        </p:txBody>
      </p:sp>
      <p:sp>
        <p:nvSpPr>
          <p:cNvPr id="13" name="Content Placeholder 19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38099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Interfaces allow flavor of multiple inheritance</a:t>
            </a:r>
          </a:p>
        </p:txBody>
      </p:sp>
      <p:grpSp>
        <p:nvGrpSpPr>
          <p:cNvPr id="4" name="Group 66"/>
          <p:cNvGrpSpPr/>
          <p:nvPr/>
        </p:nvGrpSpPr>
        <p:grpSpPr>
          <a:xfrm>
            <a:off x="3962400" y="2438400"/>
            <a:ext cx="4495800" cy="3666530"/>
            <a:chOff x="3429000" y="2886670"/>
            <a:chExt cx="4495800" cy="3666530"/>
          </a:xfrm>
        </p:grpSpPr>
        <p:sp>
          <p:nvSpPr>
            <p:cNvPr id="15" name="Rounded Rectangle 14"/>
            <p:cNvSpPr/>
            <p:nvPr/>
          </p:nvSpPr>
          <p:spPr>
            <a:xfrm>
              <a:off x="3429000" y="2886670"/>
              <a:ext cx="4495800" cy="312866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581400" y="3470870"/>
              <a:ext cx="990600" cy="5175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4560757" y="3470870"/>
              <a:ext cx="990600" cy="5175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726243" y="3470870"/>
              <a:ext cx="990600" cy="5175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6705600" y="3470870"/>
              <a:ext cx="990600" cy="5175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Arrow Connector 28"/>
            <p:cNvCxnSpPr>
              <a:stCxn id="23" idx="4"/>
            </p:cNvCxnSpPr>
            <p:nvPr/>
          </p:nvCxnSpPr>
          <p:spPr>
            <a:xfrm rot="16200000" flipH="1">
              <a:off x="4187180" y="3877915"/>
              <a:ext cx="960140" cy="1181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6" idx="4"/>
            </p:cNvCxnSpPr>
            <p:nvPr/>
          </p:nvCxnSpPr>
          <p:spPr>
            <a:xfrm rot="16200000" flipH="1">
              <a:off x="4791158" y="4253293"/>
              <a:ext cx="883942" cy="3541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7" idx="4"/>
            </p:cNvCxnSpPr>
            <p:nvPr/>
          </p:nvCxnSpPr>
          <p:spPr>
            <a:xfrm rot="5400000">
              <a:off x="5526302" y="4177094"/>
              <a:ext cx="883940" cy="5065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8" idx="4"/>
            </p:cNvCxnSpPr>
            <p:nvPr/>
          </p:nvCxnSpPr>
          <p:spPr>
            <a:xfrm rot="5400000">
              <a:off x="6092179" y="3839816"/>
              <a:ext cx="960142" cy="1257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105400" y="4872335"/>
              <a:ext cx="990600" cy="5175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81400" y="349627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14800" y="3039070"/>
              <a:ext cx="3124200" cy="33855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entury" pitchFamily="18" charset="0"/>
                </a:rPr>
                <a:t>interfaces having method do();</a:t>
              </a:r>
            </a:p>
          </p:txBody>
        </p:sp>
        <p:grpSp>
          <p:nvGrpSpPr>
            <p:cNvPr id="6" name="Group 49"/>
            <p:cNvGrpSpPr/>
            <p:nvPr/>
          </p:nvGrpSpPr>
          <p:grpSpPr>
            <a:xfrm>
              <a:off x="4495800" y="4186535"/>
              <a:ext cx="2209800" cy="307777"/>
              <a:chOff x="5410201" y="4035623"/>
              <a:chExt cx="2209800" cy="307777"/>
            </a:xfrm>
          </p:grpSpPr>
          <p:cxnSp>
            <p:nvCxnSpPr>
              <p:cNvPr id="83" name="Straight Arrow Connector 82"/>
              <p:cNvCxnSpPr/>
              <p:nvPr/>
            </p:nvCxnSpPr>
            <p:spPr>
              <a:xfrm>
                <a:off x="7086600" y="4113212"/>
                <a:ext cx="533401" cy="30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rot="10800000" flipV="1">
                <a:off x="5410201" y="4114800"/>
                <a:ext cx="533404" cy="14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5867400" y="4035623"/>
                <a:ext cx="1219200" cy="30777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entury" pitchFamily="18" charset="0"/>
                  </a:rPr>
                  <a:t>implements</a:t>
                </a: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4191000" y="5528846"/>
              <a:ext cx="289560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Century" pitchFamily="18" charset="0"/>
                </a:rPr>
                <a:t>Class will create body itself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114800" y="6091535"/>
              <a:ext cx="3200400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entury" pitchFamily="18" charset="0"/>
                </a:rPr>
                <a:t>Multiple Inheritance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572000" y="349627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791200" y="349627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781800" y="349627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181600" y="4932660"/>
              <a:ext cx="91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do( );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Adaptor Class</a:t>
            </a:r>
          </a:p>
        </p:txBody>
      </p:sp>
      <p:grpSp>
        <p:nvGrpSpPr>
          <p:cNvPr id="4" name="Group 10"/>
          <p:cNvGrpSpPr/>
          <p:nvPr/>
        </p:nvGrpSpPr>
        <p:grpSpPr>
          <a:xfrm>
            <a:off x="6248400" y="2743200"/>
            <a:ext cx="4267200" cy="3505200"/>
            <a:chOff x="3733800" y="2514600"/>
            <a:chExt cx="4648200" cy="3657600"/>
          </a:xfrm>
        </p:grpSpPr>
        <p:sp>
          <p:nvSpPr>
            <p:cNvPr id="12" name="Rounded Rectangle 11"/>
            <p:cNvSpPr/>
            <p:nvPr/>
          </p:nvSpPr>
          <p:spPr>
            <a:xfrm>
              <a:off x="3733800" y="2514600"/>
              <a:ext cx="4648200" cy="36576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8"/>
            <p:cNvGrpSpPr/>
            <p:nvPr/>
          </p:nvGrpSpPr>
          <p:grpSpPr>
            <a:xfrm>
              <a:off x="4038600" y="2709446"/>
              <a:ext cx="4114800" cy="3158554"/>
              <a:chOff x="4038600" y="2709446"/>
              <a:chExt cx="4114800" cy="3158554"/>
            </a:xfrm>
          </p:grpSpPr>
          <p:grpSp>
            <p:nvGrpSpPr>
              <p:cNvPr id="11" name="Group 53"/>
              <p:cNvGrpSpPr/>
              <p:nvPr/>
            </p:nvGrpSpPr>
            <p:grpSpPr>
              <a:xfrm>
                <a:off x="4038600" y="3124200"/>
                <a:ext cx="4114800" cy="2743200"/>
                <a:chOff x="4038600" y="2819400"/>
                <a:chExt cx="4114800" cy="2743200"/>
              </a:xfrm>
            </p:grpSpPr>
            <p:cxnSp>
              <p:nvCxnSpPr>
                <p:cNvPr id="18" name="Straight Arrow Connector 17"/>
                <p:cNvCxnSpPr/>
                <p:nvPr/>
              </p:nvCxnSpPr>
              <p:spPr>
                <a:xfrm rot="5400000">
                  <a:off x="5752703" y="4685903"/>
                  <a:ext cx="685800" cy="79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/>
                <p:cNvSpPr/>
                <p:nvPr/>
              </p:nvSpPr>
              <p:spPr>
                <a:xfrm>
                  <a:off x="4038600" y="2819400"/>
                  <a:ext cx="914400" cy="381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105400" y="3962400"/>
                  <a:ext cx="1981200" cy="533400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419600" y="5029200"/>
                  <a:ext cx="3352800" cy="53340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5105400" y="2819400"/>
                  <a:ext cx="914400" cy="381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6172200" y="2819400"/>
                  <a:ext cx="914400" cy="381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7239000" y="2819400"/>
                  <a:ext cx="914400" cy="381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/>
                <p:cNvCxnSpPr>
                  <a:stCxn id="19" idx="4"/>
                </p:cNvCxnSpPr>
                <p:nvPr/>
              </p:nvCxnSpPr>
              <p:spPr>
                <a:xfrm rot="16200000" flipH="1">
                  <a:off x="4610100" y="3086100"/>
                  <a:ext cx="762000" cy="9906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stCxn id="23" idx="4"/>
                </p:cNvCxnSpPr>
                <p:nvPr/>
              </p:nvCxnSpPr>
              <p:spPr>
                <a:xfrm rot="16200000" flipH="1">
                  <a:off x="5295900" y="3467100"/>
                  <a:ext cx="762000" cy="2286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>
                  <a:stCxn id="24" idx="4"/>
                </p:cNvCxnSpPr>
                <p:nvPr/>
              </p:nvCxnSpPr>
              <p:spPr>
                <a:xfrm rot="5400000">
                  <a:off x="6134100" y="3467100"/>
                  <a:ext cx="762000" cy="2286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>
                  <a:stCxn id="25" idx="4"/>
                </p:cNvCxnSpPr>
                <p:nvPr/>
              </p:nvCxnSpPr>
              <p:spPr>
                <a:xfrm rot="5400000">
                  <a:off x="6819900" y="3086100"/>
                  <a:ext cx="762000" cy="9906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114800" y="2709446"/>
                <a:ext cx="3886200" cy="3532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" pitchFamily="18" charset="0"/>
                  </a:rPr>
                  <a:t>Interfaces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05400" y="4343400"/>
                <a:ext cx="1981200" cy="3532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1003">
                <a:schemeClr val="lt2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" pitchFamily="18" charset="0"/>
                  </a:rPr>
                  <a:t>Adaptor Class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19599" y="5257800"/>
                <a:ext cx="3352800" cy="610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1003">
                <a:schemeClr val="lt2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Century" pitchFamily="18" charset="0"/>
                  </a:rPr>
                  <a:t>Use only needed methods from interfaces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6553200" y="32766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43800" y="32766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534400" y="32766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25000" y="32721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15000" y="5029200"/>
            <a:ext cx="9906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classes</a:t>
            </a:r>
          </a:p>
        </p:txBody>
      </p:sp>
      <p:cxnSp>
        <p:nvCxnSpPr>
          <p:cNvPr id="36" name="Straight Arrow Connector 35"/>
          <p:cNvCxnSpPr>
            <a:stCxn id="34" idx="3"/>
          </p:cNvCxnSpPr>
          <p:nvPr/>
        </p:nvCxnSpPr>
        <p:spPr>
          <a:xfrm>
            <a:off x="6705600" y="5213866"/>
            <a:ext cx="762000" cy="1963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3"/>
          </p:cNvCxnSpPr>
          <p:nvPr/>
        </p:nvCxnSpPr>
        <p:spPr>
          <a:xfrm flipV="1">
            <a:off x="6705600" y="4800600"/>
            <a:ext cx="762000" cy="4132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52601" y="1600201"/>
            <a:ext cx="4190999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Provides a dummy (empty) implementation for an interface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52600" y="2630269"/>
            <a:ext cx="419100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Implement the interface but do not want to implement all methods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Use the adapter class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Only override the methods you want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 Changes will be made only in adaptor class if needed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Abstract Vs Interface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6400" y="16002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Abstract class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72200" y="1600200"/>
            <a:ext cx="44196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Interface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76400" y="22098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Methods may have body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2200" y="2209800"/>
            <a:ext cx="44196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Methods are implicitly abstract and will not have body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76400" y="2895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May contain non-final &amp; non-static variables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2200" y="28956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Variables are by default final &amp; static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76400" y="3505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Extended using </a:t>
            </a:r>
            <a:r>
              <a:rPr lang="en-US" sz="1600" b="1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extends</a:t>
            </a:r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 keyword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72200" y="3505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Implemented using </a:t>
            </a:r>
            <a:r>
              <a:rPr lang="en-US" sz="1600" b="1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implements</a:t>
            </a:r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 keyword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76400" y="5029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Can not be instantiated but can be invoked if main method exists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72200" y="50292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100% abstract and can not be instantiated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76400" y="41148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Can extend another class and implement multiple interfaces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72200" y="4114800"/>
            <a:ext cx="4419600" cy="838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can not extend other class, but multiple interfaces can be extended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6400" y="5638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Faster than interface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72200" y="5638800"/>
            <a:ext cx="4419600" cy="533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entury" pitchFamily="18" charset="0"/>
                <a:ea typeface="Times New Roman"/>
                <a:cs typeface="Shruti"/>
              </a:rPr>
              <a:t>Slower than abstract classes as they require extra indirections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Interface Rules</a:t>
            </a:r>
          </a:p>
          <a:p>
            <a:pPr>
              <a:spcBef>
                <a:spcPct val="0"/>
              </a:spcBef>
              <a:defRPr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Java 8 - Default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" name="Group 100"/>
          <p:cNvGrpSpPr/>
          <p:nvPr/>
        </p:nvGrpSpPr>
        <p:grpSpPr>
          <a:xfrm>
            <a:off x="1676400" y="3124200"/>
            <a:ext cx="8763000" cy="3505200"/>
            <a:chOff x="76200" y="2895600"/>
            <a:chExt cx="8839200" cy="3505200"/>
          </a:xfrm>
        </p:grpSpPr>
        <p:grpSp>
          <p:nvGrpSpPr>
            <p:cNvPr id="6" name="Group 13"/>
            <p:cNvGrpSpPr/>
            <p:nvPr/>
          </p:nvGrpSpPr>
          <p:grpSpPr>
            <a:xfrm>
              <a:off x="609600" y="2895600"/>
              <a:ext cx="4267200" cy="3505200"/>
              <a:chOff x="3733800" y="2514600"/>
              <a:chExt cx="4648200" cy="36576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3733800" y="2514600"/>
                <a:ext cx="4648200" cy="365760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58"/>
              <p:cNvGrpSpPr/>
              <p:nvPr/>
            </p:nvGrpSpPr>
            <p:grpSpPr>
              <a:xfrm>
                <a:off x="4038600" y="2709446"/>
                <a:ext cx="4114800" cy="3329153"/>
                <a:chOff x="4038600" y="2709446"/>
                <a:chExt cx="4114800" cy="3329153"/>
              </a:xfrm>
            </p:grpSpPr>
            <p:grpSp>
              <p:nvGrpSpPr>
                <p:cNvPr id="12" name="Group 53"/>
                <p:cNvGrpSpPr/>
                <p:nvPr/>
              </p:nvGrpSpPr>
              <p:grpSpPr>
                <a:xfrm>
                  <a:off x="4038600" y="3124200"/>
                  <a:ext cx="4114800" cy="2888974"/>
                  <a:chOff x="4038600" y="2819400"/>
                  <a:chExt cx="4114800" cy="2888974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4038600" y="2819400"/>
                    <a:ext cx="914400" cy="3810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5105400" y="3962400"/>
                    <a:ext cx="1981200" cy="533400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  <a:effectLst/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7800000"/>
                    </a:lightRig>
                  </a:scene3d>
                  <a:sp3d>
                    <a:bevelT w="139700" h="139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4419599" y="5174974"/>
                    <a:ext cx="3352800" cy="533400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  <a:effectLst>
                    <a:outerShdw blurRad="149987" dist="250190" dir="8460000" algn="ctr">
                      <a:srgbClr val="000000">
                        <a:alpha val="28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500000"/>
                    </a:lightRig>
                  </a:scene3d>
                  <a:sp3d prstMaterial="metal">
                    <a:bevelT w="88900" h="889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5105400" y="2819400"/>
                    <a:ext cx="914400" cy="3810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6172200" y="2819400"/>
                    <a:ext cx="914400" cy="3810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7239000" y="2819400"/>
                    <a:ext cx="914400" cy="38100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Straight Arrow Connector 27"/>
                  <p:cNvCxnSpPr>
                    <a:stCxn id="22" idx="4"/>
                  </p:cNvCxnSpPr>
                  <p:nvPr/>
                </p:nvCxnSpPr>
                <p:spPr>
                  <a:xfrm rot="16200000" flipH="1">
                    <a:off x="4610100" y="3086100"/>
                    <a:ext cx="762000" cy="9906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>
                    <a:stCxn id="25" idx="4"/>
                  </p:cNvCxnSpPr>
                  <p:nvPr/>
                </p:nvCxnSpPr>
                <p:spPr>
                  <a:xfrm rot="16200000" flipH="1">
                    <a:off x="5295900" y="3467100"/>
                    <a:ext cx="762000" cy="2286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/>
                  <p:cNvCxnSpPr>
                    <a:stCxn id="26" idx="4"/>
                  </p:cNvCxnSpPr>
                  <p:nvPr/>
                </p:nvCxnSpPr>
                <p:spPr>
                  <a:xfrm rot="5400000">
                    <a:off x="6134100" y="3467100"/>
                    <a:ext cx="762000" cy="2286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>
                    <a:stCxn id="27" idx="4"/>
                  </p:cNvCxnSpPr>
                  <p:nvPr/>
                </p:nvCxnSpPr>
                <p:spPr>
                  <a:xfrm rot="5400000">
                    <a:off x="6819900" y="3086100"/>
                    <a:ext cx="762000" cy="9906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4114800" y="2709446"/>
                  <a:ext cx="3886200" cy="35327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entury" pitchFamily="18" charset="0"/>
                    </a:rPr>
                    <a:t>Interfaces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105400" y="4343400"/>
                  <a:ext cx="1981200" cy="3532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4"/>
                </a:lnRef>
                <a:fillRef idx="1003">
                  <a:schemeClr val="lt2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entury" pitchFamily="18" charset="0"/>
                    </a:rPr>
                    <a:t>Adaptor Class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397829" y="5428399"/>
                  <a:ext cx="3352800" cy="61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4"/>
                </a:lnRef>
                <a:fillRef idx="1003">
                  <a:schemeClr val="lt2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Century" pitchFamily="18" charset="0"/>
                    </a:rPr>
                    <a:t>Use only needed methods from interfaces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76200" y="5181600"/>
              <a:ext cx="990600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classes</a:t>
              </a:r>
            </a:p>
          </p:txBody>
        </p:sp>
        <p:cxnSp>
          <p:nvCxnSpPr>
            <p:cNvPr id="33" name="Straight Arrow Connector 32"/>
            <p:cNvCxnSpPr>
              <a:stCxn id="32" idx="3"/>
            </p:cNvCxnSpPr>
            <p:nvPr/>
          </p:nvCxnSpPr>
          <p:spPr>
            <a:xfrm>
              <a:off x="1066800" y="5366266"/>
              <a:ext cx="838200" cy="348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3"/>
            </p:cNvCxnSpPr>
            <p:nvPr/>
          </p:nvCxnSpPr>
          <p:spPr>
            <a:xfrm flipV="1">
              <a:off x="1066800" y="4953000"/>
              <a:ext cx="762000" cy="4132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80"/>
            <p:cNvGrpSpPr/>
            <p:nvPr/>
          </p:nvGrpSpPr>
          <p:grpSpPr>
            <a:xfrm>
              <a:off x="5105400" y="2895600"/>
              <a:ext cx="3810000" cy="2971800"/>
              <a:chOff x="5410200" y="2895600"/>
              <a:chExt cx="3810000" cy="297180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5410200" y="2895600"/>
                <a:ext cx="3810000" cy="297180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537616" y="3757591"/>
                <a:ext cx="1625184" cy="635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Arrow Connector 53"/>
              <p:cNvCxnSpPr>
                <a:stCxn id="48" idx="4"/>
              </p:cNvCxnSpPr>
              <p:nvPr/>
            </p:nvCxnSpPr>
            <p:spPr>
              <a:xfrm rot="16200000" flipH="1">
                <a:off x="6459199" y="4283600"/>
                <a:ext cx="762000" cy="9799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5715000" y="3082326"/>
                <a:ext cx="3231630" cy="34667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" pitchFamily="18" charset="0"/>
                  </a:rPr>
                  <a:t>Interfaces with body</a:t>
                </a:r>
              </a:p>
            </p:txBody>
          </p:sp>
          <p:grpSp>
            <p:nvGrpSpPr>
              <p:cNvPr id="16" name="Group 57"/>
              <p:cNvGrpSpPr/>
              <p:nvPr/>
            </p:nvGrpSpPr>
            <p:grpSpPr>
              <a:xfrm>
                <a:off x="5791200" y="5154591"/>
                <a:ext cx="3077980" cy="584775"/>
                <a:chOff x="6344586" y="5548291"/>
                <a:chExt cx="3077980" cy="584775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6344586" y="5597525"/>
                  <a:ext cx="3077980" cy="511175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6344586" y="5548291"/>
                  <a:ext cx="3077980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4"/>
                </a:lnRef>
                <a:fillRef idx="1003">
                  <a:schemeClr val="lt2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Century" pitchFamily="18" charset="0"/>
                    </a:rPr>
                    <a:t>A.super.do( );</a:t>
                  </a:r>
                </a:p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Century" pitchFamily="18" charset="0"/>
                    </a:rPr>
                    <a:t>B.super.do( );</a:t>
                  </a:r>
                </a:p>
              </p:txBody>
            </p:sp>
          </p:grpSp>
          <p:sp>
            <p:nvSpPr>
              <p:cNvPr id="60" name="Oval 59"/>
              <p:cNvSpPr/>
              <p:nvPr/>
            </p:nvSpPr>
            <p:spPr>
              <a:xfrm>
                <a:off x="7366416" y="3757591"/>
                <a:ext cx="1625184" cy="635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486400" y="3810000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" pitchFamily="18" charset="0"/>
                  </a:rPr>
                  <a:t>do( ){ … }</a:t>
                </a: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rot="10800000" flipV="1">
                <a:off x="7330191" y="4419603"/>
                <a:ext cx="823211" cy="7349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7315200" y="3810000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" pitchFamily="18" charset="0"/>
                  </a:rPr>
                  <a:t>do( ){ … }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172200" y="35168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" pitchFamily="18" charset="0"/>
                  </a:rPr>
                  <a:t>A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8001000" y="3505200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" pitchFamily="18" charset="0"/>
                  </a:rPr>
                  <a:t>B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6400800" y="4419600"/>
              <a:ext cx="1219200" cy="3077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entury" pitchFamily="18" charset="0"/>
                </a:rPr>
                <a:t>implements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209800" y="3962400"/>
              <a:ext cx="1219200" cy="3077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entury" pitchFamily="18" charset="0"/>
                </a:rPr>
                <a:t>implements</a:t>
              </a:r>
            </a:p>
          </p:txBody>
        </p:sp>
        <p:cxnSp>
          <p:nvCxnSpPr>
            <p:cNvPr id="91" name="Straight Arrow Connector 90"/>
            <p:cNvCxnSpPr>
              <a:endCxn id="20" idx="0"/>
            </p:cNvCxnSpPr>
            <p:nvPr/>
          </p:nvCxnSpPr>
          <p:spPr>
            <a:xfrm>
              <a:off x="2743203" y="5056209"/>
              <a:ext cx="14987" cy="6317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2819400" y="5209401"/>
              <a:ext cx="838200" cy="2769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entury" pitchFamily="18" charset="0"/>
                </a:rPr>
                <a:t>extends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905000" y="1611868"/>
            <a:ext cx="70866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Class extending adaptor class can not extend any other class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05000" y="2221468"/>
            <a:ext cx="70866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  Java 8 reduces the need of adaptor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Interface – Java 8</a:t>
            </a:r>
          </a:p>
          <a:p>
            <a:pPr>
              <a:spcBef>
                <a:spcPct val="0"/>
              </a:spcBef>
              <a:defRPr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Default, Defender or Virtual Extension Method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86000" y="1626276"/>
            <a:ext cx="5562600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itchFamily="18" charset="0"/>
              </a:rPr>
              <a:t>interface A</a:t>
            </a:r>
          </a:p>
          <a:p>
            <a:r>
              <a:rPr lang="en-US" dirty="0">
                <a:latin typeface="Century" pitchFamily="18" charset="0"/>
              </a:rPr>
              <a:t>{</a:t>
            </a:r>
          </a:p>
          <a:p>
            <a:r>
              <a:rPr lang="en-US" dirty="0">
                <a:latin typeface="Century" pitchFamily="18" charset="0"/>
              </a:rPr>
              <a:t>	default void show()</a:t>
            </a:r>
          </a:p>
          <a:p>
            <a:r>
              <a:rPr lang="en-US" dirty="0">
                <a:latin typeface="Century" pitchFamily="18" charset="0"/>
              </a:rPr>
              <a:t>	{</a:t>
            </a:r>
          </a:p>
          <a:p>
            <a:r>
              <a:rPr lang="en-US" dirty="0">
                <a:latin typeface="Century" pitchFamily="18" charset="0"/>
              </a:rPr>
              <a:t>		System.out.println("A Show");</a:t>
            </a:r>
          </a:p>
          <a:p>
            <a:r>
              <a:rPr lang="en-US" dirty="0">
                <a:latin typeface="Century" pitchFamily="18" charset="0"/>
              </a:rPr>
              <a:t>	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86000" y="4419601"/>
            <a:ext cx="5562600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itchFamily="18" charset="0"/>
              </a:rPr>
              <a:t>interface B</a:t>
            </a:r>
          </a:p>
          <a:p>
            <a:r>
              <a:rPr lang="en-US" dirty="0">
                <a:latin typeface="Century" pitchFamily="18" charset="0"/>
              </a:rPr>
              <a:t>{</a:t>
            </a:r>
          </a:p>
          <a:p>
            <a:r>
              <a:rPr lang="en-US" dirty="0">
                <a:latin typeface="Century" pitchFamily="18" charset="0"/>
              </a:rPr>
              <a:t>	default void show()</a:t>
            </a:r>
          </a:p>
          <a:p>
            <a:r>
              <a:rPr lang="en-US" dirty="0">
                <a:latin typeface="Century" pitchFamily="18" charset="0"/>
              </a:rPr>
              <a:t>	{</a:t>
            </a:r>
          </a:p>
          <a:p>
            <a:r>
              <a:rPr lang="en-US" dirty="0">
                <a:latin typeface="Century" pitchFamily="18" charset="0"/>
              </a:rPr>
              <a:t>		System.out.println("B Show");</a:t>
            </a:r>
          </a:p>
          <a:p>
            <a:r>
              <a:rPr lang="en-US" dirty="0">
                <a:latin typeface="Century" pitchFamily="18" charset="0"/>
              </a:rPr>
              <a:t>	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86400" y="3124200"/>
            <a:ext cx="4038600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itchFamily="18" charset="0"/>
              </a:rPr>
              <a:t>class C implements A,B</a:t>
            </a:r>
          </a:p>
          <a:p>
            <a:r>
              <a:rPr lang="en-US" dirty="0">
                <a:latin typeface="Century" pitchFamily="18" charset="0"/>
              </a:rPr>
              <a:t>{</a:t>
            </a:r>
          </a:p>
          <a:p>
            <a:r>
              <a:rPr lang="en-US" dirty="0">
                <a:latin typeface="Century" pitchFamily="18" charset="0"/>
              </a:rPr>
              <a:t>	public void show()</a:t>
            </a:r>
          </a:p>
          <a:p>
            <a:r>
              <a:rPr lang="en-US" dirty="0">
                <a:latin typeface="Century" pitchFamily="18" charset="0"/>
              </a:rPr>
              <a:t>	{</a:t>
            </a:r>
          </a:p>
          <a:p>
            <a:r>
              <a:rPr lang="en-US" dirty="0">
                <a:latin typeface="Century" pitchFamily="18" charset="0"/>
              </a:rPr>
              <a:t>		</a:t>
            </a:r>
            <a:r>
              <a:rPr lang="en-US" dirty="0" err="1">
                <a:latin typeface="Century" pitchFamily="18" charset="0"/>
              </a:rPr>
              <a:t>A.super.show</a:t>
            </a:r>
            <a:r>
              <a:rPr lang="en-US" dirty="0">
                <a:latin typeface="Century" pitchFamily="18" charset="0"/>
              </a:rPr>
              <a:t>();</a:t>
            </a:r>
          </a:p>
          <a:p>
            <a:r>
              <a:rPr lang="en-US" dirty="0">
                <a:latin typeface="Century" pitchFamily="18" charset="0"/>
              </a:rPr>
              <a:t>		</a:t>
            </a:r>
            <a:r>
              <a:rPr lang="en-US" dirty="0" err="1">
                <a:latin typeface="Century" pitchFamily="18" charset="0"/>
              </a:rPr>
              <a:t>B.super.show</a:t>
            </a:r>
            <a:r>
              <a:rPr lang="en-US" dirty="0">
                <a:latin typeface="Century" pitchFamily="18" charset="0"/>
              </a:rPr>
              <a:t>();</a:t>
            </a:r>
          </a:p>
          <a:p>
            <a:r>
              <a:rPr lang="en-US" dirty="0">
                <a:latin typeface="Century" pitchFamily="18" charset="0"/>
              </a:rPr>
              <a:t>	}</a:t>
            </a:r>
          </a:p>
          <a:p>
            <a:r>
              <a:rPr lang="en-US" dirty="0">
                <a:latin typeface="Century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Pass By Value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18287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Value of actual parameter is copied into a location being used to hold the formal parameter's value during</a:t>
            </a:r>
          </a:p>
          <a:p>
            <a:r>
              <a:rPr lang="en-US" dirty="0">
                <a:latin typeface="Century" pitchFamily="18" charset="0"/>
              </a:rPr>
              <a:t>Location is typically a chunk of memory on the runtime stack for the application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4567298"/>
            <a:ext cx="7924800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public class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PassByValue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public static void main(String[] args) 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float num = 2.35f;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System.out.println(“Number before getting the square is "+num);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Calc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calc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= new Calc();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calc.getSquare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  System.out.println(“Number after getting the square is "+num);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7400" y="3505201"/>
            <a:ext cx="4419600" cy="13542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class Calc{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public void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getSquare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(float f){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f = f*f;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System.out.println("Square is "+f);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}}</a:t>
            </a:r>
          </a:p>
        </p:txBody>
      </p:sp>
      <p:sp>
        <p:nvSpPr>
          <p:cNvPr id="17" name="Freeform 16"/>
          <p:cNvSpPr/>
          <p:nvPr/>
        </p:nvSpPr>
        <p:spPr>
          <a:xfrm>
            <a:off x="4343400" y="4038600"/>
            <a:ext cx="3886200" cy="1905000"/>
          </a:xfrm>
          <a:custGeom>
            <a:avLst/>
            <a:gdLst>
              <a:gd name="connsiteX0" fmla="*/ 0 w 4488873"/>
              <a:gd name="connsiteY0" fmla="*/ 1814946 h 1814946"/>
              <a:gd name="connsiteX1" fmla="*/ 2382982 w 4488873"/>
              <a:gd name="connsiteY1" fmla="*/ 1343891 h 1814946"/>
              <a:gd name="connsiteX2" fmla="*/ 4488873 w 4488873"/>
              <a:gd name="connsiteY2" fmla="*/ 0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8873" h="1814946">
                <a:moveTo>
                  <a:pt x="0" y="1814946"/>
                </a:moveTo>
                <a:cubicBezTo>
                  <a:pt x="817418" y="1730664"/>
                  <a:pt x="1634837" y="1646382"/>
                  <a:pt x="2382982" y="1343891"/>
                </a:cubicBezTo>
                <a:cubicBezTo>
                  <a:pt x="3131128" y="1041400"/>
                  <a:pt x="3810000" y="520700"/>
                  <a:pt x="4488873" y="0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15200" y="4953000"/>
            <a:ext cx="1371600" cy="3385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" pitchFamily="18" charset="0"/>
              </a:rPr>
              <a:t>copy of num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Pass By Reference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838199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latin typeface="Century" pitchFamily="18" charset="0"/>
              </a:rPr>
              <a:t>Alias </a:t>
            </a:r>
            <a:r>
              <a:rPr lang="en-US" dirty="0">
                <a:latin typeface="Century" pitchFamily="18" charset="0"/>
              </a:rPr>
              <a:t>for the actual parameter</a:t>
            </a:r>
          </a:p>
          <a:p>
            <a:r>
              <a:rPr lang="en-US" dirty="0">
                <a:latin typeface="Century" pitchFamily="18" charset="0"/>
              </a:rPr>
              <a:t>Actually using the actual parameter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267200"/>
            <a:ext cx="7924800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public class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CallByReference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public static void main(String[] args) 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Calc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calc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= new Calc();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Number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number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= new Number();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number.num = 2.35f;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System.out.println("The number before getting the square is "+number.num);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calc.getSquare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(number);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      System.out.println("The number after getting the square is "+number.num);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7200" y="2867562"/>
            <a:ext cx="5410200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entury" pitchFamily="18" charset="0"/>
              </a:rPr>
              <a:t>class Calc{</a:t>
            </a:r>
          </a:p>
          <a:p>
            <a:r>
              <a:rPr lang="en-US" sz="1600">
                <a:solidFill>
                  <a:schemeClr val="tx1"/>
                </a:solidFill>
                <a:latin typeface="Century" pitchFamily="18" charset="0"/>
              </a:rPr>
              <a:t>public 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void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getSquare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(Number </a:t>
            </a:r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obj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){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obj.num = obj.num * obj.num;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System.out.println("Square is "+obj.num);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52600" y="3329226"/>
            <a:ext cx="2438400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class Number{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	float num;</a:t>
            </a:r>
          </a:p>
          <a:p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8400" y="4724400"/>
            <a:ext cx="2743200" cy="3385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" pitchFamily="18" charset="0"/>
              </a:rPr>
              <a:t>copy of reference number</a:t>
            </a:r>
          </a:p>
        </p:txBody>
      </p:sp>
      <p:sp>
        <p:nvSpPr>
          <p:cNvPr id="17" name="Freeform 16"/>
          <p:cNvSpPr/>
          <p:nvPr/>
        </p:nvSpPr>
        <p:spPr>
          <a:xfrm>
            <a:off x="4495800" y="3352800"/>
            <a:ext cx="2438400" cy="2590800"/>
          </a:xfrm>
          <a:custGeom>
            <a:avLst/>
            <a:gdLst>
              <a:gd name="connsiteX0" fmla="*/ 0 w 4488873"/>
              <a:gd name="connsiteY0" fmla="*/ 1814946 h 1814946"/>
              <a:gd name="connsiteX1" fmla="*/ 2382982 w 4488873"/>
              <a:gd name="connsiteY1" fmla="*/ 1343891 h 1814946"/>
              <a:gd name="connsiteX2" fmla="*/ 4488873 w 4488873"/>
              <a:gd name="connsiteY2" fmla="*/ 0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8873" h="1814946">
                <a:moveTo>
                  <a:pt x="0" y="1814946"/>
                </a:moveTo>
                <a:cubicBezTo>
                  <a:pt x="817418" y="1730664"/>
                  <a:pt x="1634837" y="1646382"/>
                  <a:pt x="2382982" y="1343891"/>
                </a:cubicBezTo>
                <a:cubicBezTo>
                  <a:pt x="3131128" y="1041400"/>
                  <a:pt x="3810000" y="520700"/>
                  <a:pt x="4488873" y="0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65" name="Shape 765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752600" y="1371600"/>
            <a:ext cx="8458200" cy="5497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990600"/>
            <a:ext cx="106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Contd….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4400" y="76201"/>
            <a:ext cx="2046512" cy="7178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ea typeface="Meiryo" pitchFamily="34" charset="-128"/>
                <a:cs typeface="Vijaya" pitchFamily="34" charset="0"/>
              </a:rPr>
              <a:t>ARUN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  <p:grpSp>
        <p:nvGrpSpPr>
          <p:cNvPr id="10" name="Group 4"/>
          <p:cNvGrpSpPr/>
          <p:nvPr/>
        </p:nvGrpSpPr>
        <p:grpSpPr>
          <a:xfrm>
            <a:off x="1524000" y="76200"/>
            <a:ext cx="9144000" cy="914400"/>
            <a:chOff x="0" y="228600"/>
            <a:chExt cx="9144000" cy="1219200"/>
          </a:xfrm>
        </p:grpSpPr>
        <p:sp>
          <p:nvSpPr>
            <p:cNvPr id="11" name="Rectangle 10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10400" y="228600"/>
              <a:ext cx="2046512" cy="943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ea typeface="Meiryo" pitchFamily="34" charset="-128"/>
                  <a:cs typeface="Vijaya" pitchFamily="34" charset="0"/>
                </a:rPr>
                <a:t>ARUN</a:t>
              </a:r>
            </a:p>
          </p:txBody>
        </p:sp>
      </p:grpSp>
      <p:sp>
        <p:nvSpPr>
          <p:cNvPr id="13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1676400" y="1752600"/>
            <a:ext cx="8839200" cy="4495800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UI, BL, DB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05000" y="2209800"/>
            <a:ext cx="2133600" cy="381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76800" y="2286000"/>
            <a:ext cx="2438400" cy="2743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entury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29600" y="2286000"/>
            <a:ext cx="1981200" cy="2743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5000" y="182880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UI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3000" y="1905001"/>
            <a:ext cx="234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BL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29600" y="190500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" pitchFamily="18" charset="0"/>
              </a:rPr>
              <a:t>DB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82000" y="3124200"/>
            <a:ext cx="1676400" cy="1524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isRegistered()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686800" y="4114800"/>
            <a:ext cx="1066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DTO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315200" y="4139626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true</a:t>
            </a:r>
          </a:p>
          <a:p>
            <a:pPr algn="ctr"/>
            <a:r>
              <a:rPr lang="en-US" sz="1600" dirty="0">
                <a:latin typeface="Century" pitchFamily="18" charset="0"/>
              </a:rPr>
              <a:t>false</a:t>
            </a:r>
          </a:p>
        </p:txBody>
      </p:sp>
      <p:sp>
        <p:nvSpPr>
          <p:cNvPr id="56" name="TextBox 55"/>
          <p:cNvSpPr txBox="1"/>
          <p:nvPr/>
        </p:nvSpPr>
        <p:spPr>
          <a:xfrm rot="19164471">
            <a:off x="3971692" y="400148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false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2057400" y="2286000"/>
            <a:ext cx="1828800" cy="3581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login()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438400" y="3810000"/>
            <a:ext cx="106680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DTO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33600" y="2819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" pitchFamily="18" charset="0"/>
              </a:rPr>
              <a:t>UserId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7000" y="31242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" pitchFamily="18" charset="0"/>
              </a:rPr>
              <a:t>Password</a:t>
            </a:r>
          </a:p>
        </p:txBody>
      </p:sp>
      <p:cxnSp>
        <p:nvCxnSpPr>
          <p:cNvPr id="31" name="Straight Arrow Connector 30"/>
          <p:cNvCxnSpPr>
            <a:endCxn id="26" idx="0"/>
          </p:cNvCxnSpPr>
          <p:nvPr/>
        </p:nvCxnSpPr>
        <p:spPr>
          <a:xfrm rot="16200000" flipH="1">
            <a:off x="2438400" y="3276600"/>
            <a:ext cx="60960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6" idx="0"/>
          </p:cNvCxnSpPr>
          <p:nvPr/>
        </p:nvCxnSpPr>
        <p:spPr>
          <a:xfrm rot="5400000">
            <a:off x="2971800" y="3505200"/>
            <a:ext cx="304800" cy="304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09800" y="5147846"/>
            <a:ext cx="160020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Welcome User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09800" y="4648200"/>
            <a:ext cx="160020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Invalid User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rot="10800000" flipV="1">
            <a:off x="3810000" y="3352800"/>
            <a:ext cx="1676400" cy="1447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 flipV="1">
            <a:off x="3810000" y="4191000"/>
            <a:ext cx="1219200" cy="1066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9150572">
            <a:off x="3981295" y="44578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true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029200" y="2895600"/>
            <a:ext cx="2133600" cy="1752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entury" pitchFamily="18" charset="0"/>
              </a:rPr>
              <a:t>validateData</a:t>
            </a:r>
            <a:r>
              <a:rPr lang="en-US" sz="1600" dirty="0">
                <a:solidFill>
                  <a:schemeClr val="tx1"/>
                </a:solidFill>
                <a:latin typeface="Century" pitchFamily="18" charset="0"/>
              </a:rPr>
              <a:t>()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Century" pitchFamily="18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Century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entury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334000" y="4114800"/>
            <a:ext cx="1365504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DTO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29200" y="37338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entury" pitchFamily="18" charset="0"/>
              </a:rPr>
              <a:t>isAuthorisedUser</a:t>
            </a:r>
            <a:r>
              <a:rPr lang="en-US" sz="1600" dirty="0">
                <a:latin typeface="Century" pitchFamily="18" charset="0"/>
              </a:rPr>
              <a:t>()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943600" y="33528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" pitchFamily="18" charset="0"/>
              </a:rPr>
              <a:t>true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5400000">
            <a:off x="5829300" y="3543300"/>
            <a:ext cx="533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6" idx="3"/>
          </p:cNvCxnSpPr>
          <p:nvPr/>
        </p:nvCxnSpPr>
        <p:spPr>
          <a:xfrm flipV="1">
            <a:off x="3505200" y="3200400"/>
            <a:ext cx="1905000" cy="8001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3"/>
          </p:cNvCxnSpPr>
          <p:nvPr/>
        </p:nvCxnSpPr>
        <p:spPr>
          <a:xfrm flipV="1">
            <a:off x="6699504" y="3505200"/>
            <a:ext cx="1834896" cy="8001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800000">
            <a:off x="6705600" y="4419600"/>
            <a:ext cx="1676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23" grpId="0"/>
      <p:bldP spid="24" grpId="0"/>
      <p:bldP spid="25" grpId="0"/>
      <p:bldP spid="40" grpId="0" animBg="1"/>
      <p:bldP spid="39" grpId="0" animBg="1"/>
      <p:bldP spid="55" grpId="0"/>
      <p:bldP spid="56" grpId="0"/>
      <p:bldP spid="56" grpId="1"/>
      <p:bldP spid="72" grpId="0" animBg="1"/>
      <p:bldP spid="26" grpId="0" animBg="1"/>
      <p:bldP spid="28" grpId="0"/>
      <p:bldP spid="29" grpId="0"/>
      <p:bldP spid="57" grpId="0" animBg="1"/>
      <p:bldP spid="68" grpId="0" animBg="1"/>
      <p:bldP spid="59" grpId="0"/>
      <p:bldP spid="38" grpId="0" animBg="1"/>
      <p:bldP spid="36" grpId="0" animBg="1"/>
      <p:bldP spid="60" grpId="0"/>
      <p:bldP spid="7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Utility Classes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Performs common/re-used functions</a:t>
            </a:r>
          </a:p>
          <a:p>
            <a:r>
              <a:rPr lang="en-US" dirty="0">
                <a:latin typeface="Century" pitchFamily="18" charset="0"/>
              </a:rPr>
              <a:t>Mostly have only static methods</a:t>
            </a:r>
          </a:p>
          <a:p>
            <a:r>
              <a:rPr lang="en-US" dirty="0">
                <a:latin typeface="Century" pitchFamily="18" charset="0"/>
              </a:rPr>
              <a:t>Typically have no state (variables)</a:t>
            </a:r>
          </a:p>
          <a:p>
            <a:r>
              <a:rPr lang="en-US" dirty="0">
                <a:latin typeface="Century" pitchFamily="18" charset="0"/>
              </a:rPr>
              <a:t>Example:</a:t>
            </a:r>
          </a:p>
          <a:p>
            <a:pPr lvl="1"/>
            <a:r>
              <a:rPr lang="en-US" dirty="0">
                <a:latin typeface="Century" pitchFamily="18" charset="0"/>
              </a:rPr>
              <a:t>Make connection with database</a:t>
            </a:r>
          </a:p>
          <a:p>
            <a:pPr lvl="1"/>
            <a:r>
              <a:rPr lang="en-US" dirty="0">
                <a:latin typeface="Century" pitchFamily="18" charset="0"/>
              </a:rPr>
              <a:t>Print data</a:t>
            </a:r>
          </a:p>
          <a:p>
            <a:pPr lvl="1"/>
            <a:r>
              <a:rPr lang="en-US" dirty="0">
                <a:latin typeface="Century" pitchFamily="18" charset="0"/>
              </a:rPr>
              <a:t>Math operations</a:t>
            </a:r>
          </a:p>
          <a:p>
            <a:pPr lvl="2"/>
            <a:r>
              <a:rPr lang="en-US" dirty="0">
                <a:latin typeface="Century" pitchFamily="18" charset="0"/>
              </a:rPr>
              <a:t>Square, square-root, sin(), tan(), cube, etc.</a:t>
            </a:r>
          </a:p>
          <a:p>
            <a:pPr lvl="1"/>
            <a:r>
              <a:rPr lang="en-US" dirty="0">
                <a:latin typeface="Century" pitchFamily="18" charset="0"/>
              </a:rPr>
              <a:t>Generate random number</a:t>
            </a:r>
          </a:p>
          <a:p>
            <a:pPr lvl="1"/>
            <a:r>
              <a:rPr lang="en-US" dirty="0">
                <a:latin typeface="Century" pitchFamily="18" charset="0"/>
              </a:rPr>
              <a:t>Sorting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Overriding in Static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4383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entury" pitchFamily="18" charset="0"/>
              </a:rPr>
              <a:t>Can declare static methods with same signature in subclass</a:t>
            </a:r>
          </a:p>
          <a:p>
            <a:pPr lvl="1"/>
            <a:r>
              <a:rPr lang="en-US" i="1" u="sng" dirty="0">
                <a:latin typeface="Century" pitchFamily="18" charset="0"/>
              </a:rPr>
              <a:t>Not considered overriding</a:t>
            </a:r>
          </a:p>
          <a:p>
            <a:pPr lvl="1"/>
            <a:r>
              <a:rPr lang="en-US" dirty="0">
                <a:latin typeface="Century" pitchFamily="18" charset="0"/>
              </a:rPr>
              <a:t>No run-time polymorphism</a:t>
            </a:r>
          </a:p>
          <a:p>
            <a:r>
              <a:rPr lang="en-US" dirty="0">
                <a:latin typeface="Century" pitchFamily="18" charset="0"/>
              </a:rPr>
              <a:t>Derived class static method hides the method in the base class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Overriding in Static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3200399"/>
          </a:xfrm>
        </p:spPr>
        <p:txBody>
          <a:bodyPr>
            <a:normAutofit/>
          </a:bodyPr>
          <a:lstStyle/>
          <a:p>
            <a:r>
              <a:rPr lang="en-US" dirty="0">
                <a:latin typeface="Century" pitchFamily="18" charset="0"/>
              </a:rPr>
              <a:t>Important points for method overriding and static methods:</a:t>
            </a:r>
          </a:p>
          <a:p>
            <a:pPr lvl="1"/>
            <a:r>
              <a:rPr lang="en-US" dirty="0">
                <a:latin typeface="Century" pitchFamily="18" charset="0"/>
              </a:rPr>
              <a:t>Static method would be called based on the run time type of the object</a:t>
            </a:r>
          </a:p>
          <a:p>
            <a:pPr lvl="1"/>
            <a:r>
              <a:rPr lang="en-US" dirty="0">
                <a:latin typeface="Century" pitchFamily="18" charset="0"/>
              </a:rPr>
              <a:t>Non-static method is called at run time according to the type of object being referred</a:t>
            </a:r>
          </a:p>
          <a:p>
            <a:pPr lvl="1"/>
            <a:r>
              <a:rPr lang="en-US" dirty="0">
                <a:latin typeface="Century" pitchFamily="18" charset="0"/>
              </a:rPr>
              <a:t>Non-static method cannot override a static method, and a static method cannot hide an instance method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JVM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>
                <a:latin typeface="Century" pitchFamily="18" charset="0"/>
              </a:rPr>
              <a:t>Abstract machine</a:t>
            </a:r>
          </a:p>
          <a:p>
            <a:r>
              <a:rPr lang="en-US" dirty="0">
                <a:latin typeface="Century" pitchFamily="18" charset="0"/>
              </a:rPr>
              <a:t>Provides the runtime environment</a:t>
            </a:r>
          </a:p>
          <a:p>
            <a:pPr lvl="1"/>
            <a:r>
              <a:rPr lang="en-US" dirty="0">
                <a:latin typeface="Century" pitchFamily="18" charset="0"/>
              </a:rPr>
              <a:t>Where </a:t>
            </a:r>
            <a:r>
              <a:rPr lang="en-US" dirty="0" err="1">
                <a:latin typeface="Century" pitchFamily="18" charset="0"/>
              </a:rPr>
              <a:t>bytecodes</a:t>
            </a:r>
            <a:r>
              <a:rPr lang="en-US" dirty="0">
                <a:latin typeface="Century" pitchFamily="18" charset="0"/>
              </a:rPr>
              <a:t> are executed</a:t>
            </a:r>
          </a:p>
          <a:p>
            <a:r>
              <a:rPr lang="en-US" dirty="0">
                <a:latin typeface="Century" pitchFamily="18" charset="0"/>
              </a:rPr>
              <a:t>Available for many Platforms</a:t>
            </a:r>
          </a:p>
          <a:p>
            <a:pPr lvl="1"/>
            <a:r>
              <a:rPr lang="en-US" dirty="0">
                <a:latin typeface="Century" pitchFamily="18" charset="0"/>
              </a:rPr>
              <a:t>Platform dependent</a:t>
            </a:r>
          </a:p>
          <a:p>
            <a:r>
              <a:rPr lang="en-US" dirty="0">
                <a:latin typeface="Century" pitchFamily="18" charset="0"/>
              </a:rPr>
              <a:t>Performs</a:t>
            </a:r>
          </a:p>
          <a:p>
            <a:pPr lvl="1"/>
            <a:r>
              <a:rPr lang="en-US" dirty="0">
                <a:latin typeface="Century" pitchFamily="18" charset="0"/>
              </a:rPr>
              <a:t>Class Loader</a:t>
            </a:r>
          </a:p>
          <a:p>
            <a:pPr lvl="1"/>
            <a:r>
              <a:rPr lang="en-US" dirty="0">
                <a:latin typeface="Century" pitchFamily="18" charset="0"/>
              </a:rPr>
              <a:t>Byte Code Verifier</a:t>
            </a:r>
          </a:p>
          <a:p>
            <a:pPr lvl="1"/>
            <a:r>
              <a:rPr lang="en-US" dirty="0">
                <a:latin typeface="Century" pitchFamily="18" charset="0"/>
              </a:rPr>
              <a:t>Interpreter / JIT</a:t>
            </a:r>
          </a:p>
          <a:p>
            <a:pPr lvl="1"/>
            <a:r>
              <a:rPr lang="en-US" dirty="0">
                <a:latin typeface="Century" pitchFamily="18" charset="0"/>
              </a:rPr>
              <a:t>Generate native code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Architecture JVM</a:t>
            </a:r>
          </a:p>
        </p:txBody>
      </p:sp>
      <p:grpSp>
        <p:nvGrpSpPr>
          <p:cNvPr id="4" name="Group 60"/>
          <p:cNvGrpSpPr/>
          <p:nvPr/>
        </p:nvGrpSpPr>
        <p:grpSpPr>
          <a:xfrm>
            <a:off x="1828800" y="1371600"/>
            <a:ext cx="8001000" cy="5410200"/>
            <a:chOff x="304800" y="1371600"/>
            <a:chExt cx="8001000" cy="5410200"/>
          </a:xfrm>
        </p:grpSpPr>
        <p:sp>
          <p:nvSpPr>
            <p:cNvPr id="55" name="Rounded Rectangle 54"/>
            <p:cNvSpPr/>
            <p:nvPr/>
          </p:nvSpPr>
          <p:spPr>
            <a:xfrm>
              <a:off x="304800" y="1371600"/>
              <a:ext cx="8001000" cy="541020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glow rad="101600">
                <a:schemeClr val="bg2">
                  <a:lumMod val="75000"/>
                  <a:alpha val="6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81400" y="1447800"/>
              <a:ext cx="1828800" cy="609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62000" y="2438400"/>
              <a:ext cx="7162800" cy="14478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66800" y="2667000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438401" y="2667001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810001" y="2667001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81601" y="2667001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553200" y="2667001"/>
              <a:ext cx="1066799" cy="9905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295400" y="4267200"/>
              <a:ext cx="2895600" cy="14478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524000" y="4419600"/>
              <a:ext cx="1219199" cy="8381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895601" y="4419601"/>
              <a:ext cx="1066799" cy="838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800601" y="4419600"/>
              <a:ext cx="1143000" cy="9905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971800" y="6096000"/>
              <a:ext cx="3200400" cy="5334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81400" y="1535668"/>
              <a:ext cx="1828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Class Loader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6800" y="28194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Class Area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38400" y="298346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Heap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10000" y="28194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Java Stacks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05400" y="2819400"/>
              <a:ext cx="121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PC Registers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53200" y="2734270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Native Method Stacks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47800" y="4648200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Interpreter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95600" y="4572000"/>
              <a:ext cx="106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entury" pitchFamily="18" charset="0"/>
                </a:rPr>
                <a:t>JIT Compiler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00600" y="4419600"/>
              <a:ext cx="1143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Native Method Interface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477000" y="4419600"/>
              <a:ext cx="1143000" cy="9905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00800" y="4419600"/>
              <a:ext cx="1295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Native Method Libraries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71800" y="6096000"/>
              <a:ext cx="32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Century" pitchFamily="18" charset="0"/>
                </a:rPr>
                <a:t>Operating System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14400" y="1524000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" pitchFamily="18" charset="0"/>
                </a:rPr>
                <a:t>Class File</a:t>
              </a:r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2362200" y="1600200"/>
              <a:ext cx="990600" cy="304800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Up-Down Arrow 46"/>
            <p:cNvSpPr/>
            <p:nvPr/>
          </p:nvSpPr>
          <p:spPr>
            <a:xfrm>
              <a:off x="4343400" y="2057400"/>
              <a:ext cx="304800" cy="381000"/>
            </a:xfrm>
            <a:prstGeom prst="up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-Down Arrow 47"/>
            <p:cNvSpPr/>
            <p:nvPr/>
          </p:nvSpPr>
          <p:spPr>
            <a:xfrm>
              <a:off x="2438400" y="3886200"/>
              <a:ext cx="304800" cy="381000"/>
            </a:xfrm>
            <a:prstGeom prst="up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-Down Arrow 48"/>
            <p:cNvSpPr/>
            <p:nvPr/>
          </p:nvSpPr>
          <p:spPr>
            <a:xfrm>
              <a:off x="3352800" y="5715000"/>
              <a:ext cx="304800" cy="381000"/>
            </a:xfrm>
            <a:prstGeom prst="up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-Down Arrow 49"/>
            <p:cNvSpPr/>
            <p:nvPr/>
          </p:nvSpPr>
          <p:spPr>
            <a:xfrm>
              <a:off x="5257800" y="3886200"/>
              <a:ext cx="304800" cy="533400"/>
            </a:xfrm>
            <a:prstGeom prst="up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-Right Arrow 50"/>
            <p:cNvSpPr/>
            <p:nvPr/>
          </p:nvSpPr>
          <p:spPr>
            <a:xfrm>
              <a:off x="4191000" y="4724400"/>
              <a:ext cx="609600" cy="304800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Arrow 51"/>
            <p:cNvSpPr/>
            <p:nvPr/>
          </p:nvSpPr>
          <p:spPr>
            <a:xfrm>
              <a:off x="5943600" y="4724400"/>
              <a:ext cx="533400" cy="304800"/>
            </a:xfrm>
            <a:prstGeom prst="lef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9600" y="2133600"/>
              <a:ext cx="2590800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entury" pitchFamily="18" charset="0"/>
                </a:rPr>
                <a:t>Java Runtime System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00200" y="5300246"/>
              <a:ext cx="2286000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entury" pitchFamily="18" charset="0"/>
                </a:rPr>
                <a:t>Execution Engine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686800" y="1563470"/>
            <a:ext cx="17526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JVM allocated memory areas</a:t>
            </a:r>
          </a:p>
        </p:txBody>
      </p:sp>
      <p:cxnSp>
        <p:nvCxnSpPr>
          <p:cNvPr id="58" name="Straight Arrow Connector 57"/>
          <p:cNvCxnSpPr>
            <a:endCxn id="56" idx="1"/>
          </p:cNvCxnSpPr>
          <p:nvPr/>
        </p:nvCxnSpPr>
        <p:spPr>
          <a:xfrm flipV="1">
            <a:off x="7467600" y="1886636"/>
            <a:ext cx="1219200" cy="47556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Architecture JVM</a:t>
            </a:r>
          </a:p>
        </p:txBody>
      </p:sp>
      <p:sp>
        <p:nvSpPr>
          <p:cNvPr id="59" name="Content Placeholder 58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54863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entury" pitchFamily="18" charset="0"/>
              </a:rPr>
              <a:t>Class Loader-</a:t>
            </a:r>
          </a:p>
          <a:p>
            <a:pPr lvl="1"/>
            <a:r>
              <a:rPr lang="en-US" dirty="0">
                <a:latin typeface="Century" pitchFamily="18" charset="0"/>
              </a:rPr>
              <a:t>Subsystem of JVM that loads class files</a:t>
            </a:r>
          </a:p>
          <a:p>
            <a:r>
              <a:rPr lang="en-US" dirty="0">
                <a:latin typeface="Century" pitchFamily="18" charset="0"/>
              </a:rPr>
              <a:t>Class(Method) Area-</a:t>
            </a:r>
          </a:p>
          <a:p>
            <a:pPr lvl="1"/>
            <a:r>
              <a:rPr lang="en-US" dirty="0">
                <a:latin typeface="Century" pitchFamily="18" charset="0"/>
              </a:rPr>
              <a:t>Stores per-class structures as</a:t>
            </a:r>
          </a:p>
          <a:p>
            <a:pPr lvl="2"/>
            <a:r>
              <a:rPr lang="en-US" dirty="0">
                <a:latin typeface="Century" pitchFamily="18" charset="0"/>
              </a:rPr>
              <a:t>Runtime constant pool, field and method data, the code for methods</a:t>
            </a:r>
          </a:p>
          <a:p>
            <a:r>
              <a:rPr lang="en-US" dirty="0">
                <a:latin typeface="Century" pitchFamily="18" charset="0"/>
              </a:rPr>
              <a:t>Heap-</a:t>
            </a:r>
          </a:p>
          <a:p>
            <a:pPr lvl="1"/>
            <a:r>
              <a:rPr lang="en-US" dirty="0">
                <a:latin typeface="Century" pitchFamily="18" charset="0"/>
              </a:rPr>
              <a:t>Runtime data area where objects are allocated</a:t>
            </a:r>
          </a:p>
          <a:p>
            <a:r>
              <a:rPr lang="en-US" dirty="0">
                <a:latin typeface="Century" pitchFamily="18" charset="0"/>
              </a:rPr>
              <a:t>Stack-</a:t>
            </a:r>
            <a:endParaRPr lang="en-US" b="1" dirty="0">
              <a:latin typeface="Century" pitchFamily="18" charset="0"/>
            </a:endParaRPr>
          </a:p>
          <a:p>
            <a:pPr lvl="1"/>
            <a:r>
              <a:rPr lang="en-US" dirty="0">
                <a:latin typeface="Century" pitchFamily="18" charset="0"/>
              </a:rPr>
              <a:t>Stores frames to hold local variables and partial results</a:t>
            </a:r>
          </a:p>
          <a:p>
            <a:pPr lvl="1"/>
            <a:r>
              <a:rPr lang="en-US" dirty="0">
                <a:latin typeface="Century" pitchFamily="18" charset="0"/>
              </a:rPr>
              <a:t>Each thread has a private JVM stack</a:t>
            </a:r>
          </a:p>
          <a:p>
            <a:pPr lvl="1"/>
            <a:r>
              <a:rPr lang="en-US" dirty="0">
                <a:latin typeface="Century" pitchFamily="18" charset="0"/>
              </a:rPr>
              <a:t>New frame is created each time a method is invoked</a:t>
            </a:r>
          </a:p>
          <a:p>
            <a:pPr lvl="2"/>
            <a:r>
              <a:rPr lang="en-US" dirty="0">
                <a:latin typeface="Century" pitchFamily="18" charset="0"/>
              </a:rPr>
              <a:t>destroyed when method invocation completes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Architecture JVM</a:t>
            </a:r>
          </a:p>
        </p:txBody>
      </p:sp>
      <p:sp>
        <p:nvSpPr>
          <p:cNvPr id="59" name="Content Placeholder 58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>
                <a:latin typeface="Century" pitchFamily="18" charset="0"/>
              </a:rPr>
              <a:t>PC (Program Counter) Register</a:t>
            </a:r>
          </a:p>
          <a:p>
            <a:pPr lvl="1"/>
            <a:r>
              <a:rPr lang="en-US" dirty="0">
                <a:latin typeface="Century" pitchFamily="18" charset="0"/>
              </a:rPr>
              <a:t>Contains the address of the currently being executed JVM instructions</a:t>
            </a:r>
          </a:p>
          <a:p>
            <a:r>
              <a:rPr lang="en-US" dirty="0">
                <a:latin typeface="Century" pitchFamily="18" charset="0"/>
              </a:rPr>
              <a:t>Native Method Stack</a:t>
            </a:r>
          </a:p>
          <a:p>
            <a:pPr lvl="1"/>
            <a:r>
              <a:rPr lang="en-US" dirty="0">
                <a:latin typeface="Century" pitchFamily="18" charset="0"/>
              </a:rPr>
              <a:t>Contains all the native methods used in the application</a:t>
            </a:r>
          </a:p>
          <a:p>
            <a:r>
              <a:rPr lang="en-US" dirty="0">
                <a:latin typeface="Century" pitchFamily="18" charset="0"/>
              </a:rPr>
              <a:t>Execution Engine</a:t>
            </a:r>
          </a:p>
          <a:p>
            <a:pPr lvl="1"/>
            <a:r>
              <a:rPr lang="en-US" b="1" dirty="0">
                <a:latin typeface="Century" pitchFamily="18" charset="0"/>
              </a:rPr>
              <a:t>A virtual processor</a:t>
            </a:r>
            <a:endParaRPr lang="en-US" dirty="0">
              <a:latin typeface="Century" pitchFamily="18" charset="0"/>
            </a:endParaRPr>
          </a:p>
          <a:p>
            <a:pPr lvl="1"/>
            <a:r>
              <a:rPr lang="en-US" b="1" dirty="0">
                <a:latin typeface="Century" pitchFamily="18" charset="0"/>
              </a:rPr>
              <a:t>Interpreter: </a:t>
            </a:r>
            <a:r>
              <a:rPr lang="en-US" dirty="0">
                <a:latin typeface="Century" pitchFamily="18" charset="0"/>
              </a:rPr>
              <a:t>Read </a:t>
            </a:r>
            <a:r>
              <a:rPr lang="en-US" dirty="0" err="1">
                <a:latin typeface="Century" pitchFamily="18" charset="0"/>
              </a:rPr>
              <a:t>bytecode</a:t>
            </a:r>
            <a:r>
              <a:rPr lang="en-US" dirty="0">
                <a:latin typeface="Century" pitchFamily="18" charset="0"/>
              </a:rPr>
              <a:t> stream then execute</a:t>
            </a:r>
          </a:p>
          <a:p>
            <a:pPr lvl="1"/>
            <a:r>
              <a:rPr lang="en-US" b="1" dirty="0">
                <a:latin typeface="Century" pitchFamily="18" charset="0"/>
              </a:rPr>
              <a:t>Just-In-Time(JIT) compiler: </a:t>
            </a:r>
            <a:r>
              <a:rPr lang="en-US" dirty="0">
                <a:latin typeface="Century" pitchFamily="18" charset="0"/>
              </a:rPr>
              <a:t>compiles parts of the byte code that have similar functionality at the same time, and hence improves performance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</a:rPr>
              <a:t>Jconsole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Content Placeholder 58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GUI tool</a:t>
            </a:r>
          </a:p>
          <a:p>
            <a:r>
              <a:rPr lang="en-US" dirty="0">
                <a:latin typeface="Century" pitchFamily="18" charset="0"/>
              </a:rPr>
              <a:t>Displays monitoring diagrams for</a:t>
            </a:r>
          </a:p>
          <a:p>
            <a:pPr lvl="1"/>
            <a:r>
              <a:rPr lang="en-US" dirty="0">
                <a:latin typeface="Century" pitchFamily="18" charset="0"/>
              </a:rPr>
              <a:t>Heap memory usage</a:t>
            </a:r>
          </a:p>
          <a:p>
            <a:pPr lvl="1"/>
            <a:r>
              <a:rPr lang="en-US" dirty="0">
                <a:latin typeface="Century" pitchFamily="18" charset="0"/>
              </a:rPr>
              <a:t>Counts on loaded classes</a:t>
            </a:r>
          </a:p>
          <a:p>
            <a:pPr lvl="1"/>
            <a:r>
              <a:rPr lang="en-US" dirty="0">
                <a:latin typeface="Century" pitchFamily="18" charset="0"/>
              </a:rPr>
              <a:t>Counts on threads</a:t>
            </a:r>
          </a:p>
          <a:p>
            <a:pPr lvl="1"/>
            <a:r>
              <a:rPr lang="en-US" dirty="0">
                <a:latin typeface="Century" pitchFamily="18" charset="0"/>
              </a:rPr>
              <a:t>CPU usages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JPS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0573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Run your java program/application</a:t>
            </a:r>
          </a:p>
          <a:p>
            <a:r>
              <a:rPr lang="en-US" dirty="0">
                <a:latin typeface="Century" pitchFamily="18" charset="0"/>
              </a:rPr>
              <a:t>Open command prompt and type</a:t>
            </a:r>
          </a:p>
          <a:p>
            <a:pPr lvl="1"/>
            <a:r>
              <a:rPr lang="en-US" b="1" i="1" dirty="0">
                <a:latin typeface="Century" pitchFamily="18" charset="0"/>
              </a:rPr>
              <a:t>JPS</a:t>
            </a:r>
          </a:p>
          <a:p>
            <a:r>
              <a:rPr lang="en-US" dirty="0">
                <a:latin typeface="Century" pitchFamily="18" charset="0"/>
              </a:rPr>
              <a:t>Now type </a:t>
            </a:r>
            <a:r>
              <a:rPr lang="en-US" b="1" i="1" dirty="0" err="1">
                <a:latin typeface="Century" pitchFamily="18" charset="0"/>
              </a:rPr>
              <a:t>jconsole</a:t>
            </a:r>
            <a:r>
              <a:rPr lang="en-US" dirty="0">
                <a:latin typeface="Century" pitchFamily="18" charset="0"/>
              </a:rPr>
              <a:t> with the processing id of your java application</a:t>
            </a:r>
          </a:p>
        </p:txBody>
      </p:sp>
      <p:grpSp>
        <p:nvGrpSpPr>
          <p:cNvPr id="4" name="Group 29"/>
          <p:cNvGrpSpPr/>
          <p:nvPr/>
        </p:nvGrpSpPr>
        <p:grpSpPr>
          <a:xfrm>
            <a:off x="1752600" y="3684270"/>
            <a:ext cx="8763000" cy="2640331"/>
            <a:chOff x="228600" y="3531869"/>
            <a:chExt cx="8763000" cy="2640331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3733799" y="3531869"/>
            <a:ext cx="4114801" cy="2640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Picture" r:id="rId4" imgW="2285714" imgH="1466667" progId="StaticDib">
                    <p:embed/>
                  </p:oleObj>
                </mc:Choice>
                <mc:Fallback>
                  <p:oleObj name="Picture" r:id="rId4" imgW="2285714" imgH="1466667" progId="StaticDib">
                    <p:embed/>
                    <p:pic>
                      <p:nvPicPr>
                        <p:cNvPr id="102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3799" y="3531869"/>
                          <a:ext cx="4114801" cy="2640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228600" y="4659868"/>
              <a:ext cx="29718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My Java Application </a:t>
              </a:r>
              <a:r>
                <a:rPr lang="en-US" dirty="0" err="1">
                  <a:latin typeface="Century" pitchFamily="18" charset="0"/>
                </a:rPr>
                <a:t>pid</a:t>
              </a:r>
              <a:endParaRPr lang="en-US" dirty="0">
                <a:latin typeface="Century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29400" y="3897868"/>
              <a:ext cx="23622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" pitchFamily="18" charset="0"/>
                </a:rPr>
                <a:t>My Java Application</a:t>
              </a:r>
            </a:p>
          </p:txBody>
        </p:sp>
        <p:cxnSp>
          <p:nvCxnSpPr>
            <p:cNvPr id="21" name="Straight Arrow Connector 20"/>
            <p:cNvCxnSpPr>
              <a:stCxn id="18" idx="3"/>
            </p:cNvCxnSpPr>
            <p:nvPr/>
          </p:nvCxnSpPr>
          <p:spPr>
            <a:xfrm flipV="1">
              <a:off x="3200400" y="4495800"/>
              <a:ext cx="685800" cy="34873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200400" y="4876800"/>
              <a:ext cx="3124200" cy="4572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9" idx="1"/>
            </p:cNvCxnSpPr>
            <p:nvPr/>
          </p:nvCxnSpPr>
          <p:spPr>
            <a:xfrm rot="10800000" flipV="1">
              <a:off x="5486400" y="4082534"/>
              <a:ext cx="1143000" cy="48946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8077200" y="6245226"/>
            <a:ext cx="2109786" cy="47148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pic>
        <p:nvPicPr>
          <p:cNvPr id="774" name="Shape 774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752601" y="1371601"/>
            <a:ext cx="8686799" cy="5257799"/>
          </a:xfrm>
          <a:prstGeom prst="rect">
            <a:avLst/>
          </a:prstGeom>
        </p:spPr>
      </p:pic>
      <p:grpSp>
        <p:nvGrpSpPr>
          <p:cNvPr id="6" name="Group 4"/>
          <p:cNvGrpSpPr/>
          <p:nvPr/>
        </p:nvGrpSpPr>
        <p:grpSpPr>
          <a:xfrm>
            <a:off x="1524000" y="76200"/>
            <a:ext cx="9144000" cy="914400"/>
            <a:chOff x="0" y="228600"/>
            <a:chExt cx="9144000" cy="1219200"/>
          </a:xfrm>
        </p:grpSpPr>
        <p:sp>
          <p:nvSpPr>
            <p:cNvPr id="7" name="Rectangle 6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0400" y="228600"/>
              <a:ext cx="2046512" cy="9438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Cambria" pitchFamily="18" charset="0"/>
                  <a:ea typeface="Meiryo" pitchFamily="34" charset="-128"/>
                  <a:cs typeface="Vijaya" pitchFamily="34" charset="0"/>
                </a:rPr>
                <a:t>ARUN</a:t>
              </a:r>
            </a:p>
          </p:txBody>
        </p: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Procedural Vs OOPs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4400" y="571068"/>
            <a:ext cx="2046512" cy="3433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mbria" pitchFamily="18" charset="0"/>
                <a:cs typeface="Vijaya" pitchFamily="34" charset="0"/>
              </a:rPr>
              <a:t>Arun Kumar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Jconsole and JPS</a:t>
            </a:r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1731102" y="2590800"/>
          <a:ext cx="8708298" cy="391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Picture" r:id="rId4" imgW="6895238" imgH="3095238" progId="StaticDib">
                  <p:embed/>
                </p:oleObj>
              </mc:Choice>
              <mc:Fallback>
                <p:oleObj name="Picture" r:id="rId4" imgW="6895238" imgH="3095238" progId="StaticDib">
                  <p:embed/>
                  <p:pic>
                    <p:nvPicPr>
                      <p:cNvPr id="20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102" y="2590800"/>
                        <a:ext cx="8708298" cy="391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6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7619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" pitchFamily="18" charset="0"/>
              </a:rPr>
              <a:t>Jconsole will create connection with the process id as shown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7165882" y="4114800"/>
          <a:ext cx="2968718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Picture" r:id="rId4" imgW="8485714" imgH="6752381" progId="StaticDib">
                  <p:embed/>
                </p:oleObj>
              </mc:Choice>
              <mc:Fallback>
                <p:oleObj name="Picture" r:id="rId4" imgW="8485714" imgH="6752381" progId="StaticDib">
                  <p:embed/>
                  <p:pic>
                    <p:nvPicPr>
                      <p:cNvPr id="30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882" y="4114800"/>
                        <a:ext cx="2968718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981200" y="1828800"/>
            <a:ext cx="4267200" cy="31242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524000" y="0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Jconsole and JPS</a:t>
            </a:r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1981200" y="1752600"/>
          <a:ext cx="42672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Picture" r:id="rId6" imgW="4123810" imgH="2933333" progId="StaticDib">
                  <p:embed/>
                </p:oleObj>
              </mc:Choice>
              <mc:Fallback>
                <p:oleObj name="Picture" r:id="rId6" imgW="4123810" imgH="2933333" progId="StaticDib">
                  <p:embed/>
                  <p:pic>
                    <p:nvPicPr>
                      <p:cNvPr id="30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752600"/>
                        <a:ext cx="42672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 rot="16200000" flipV="1">
            <a:off x="5905500" y="2095500"/>
            <a:ext cx="2667000" cy="21336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1981200" y="4953000"/>
            <a:ext cx="5486400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95800" y="3962400"/>
            <a:ext cx="243840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" pitchFamily="18" charset="0"/>
              </a:rPr>
              <a:t>Heap Memory Usage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91600" y="3200400"/>
            <a:ext cx="1219200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" pitchFamily="18" charset="0"/>
              </a:rPr>
              <a:t>Threads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5486400"/>
            <a:ext cx="1143000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" pitchFamily="18" charset="0"/>
              </a:rPr>
              <a:t>Classes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81600" y="6172200"/>
            <a:ext cx="1524000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" pitchFamily="18" charset="0"/>
              </a:rPr>
              <a:t>CPU Usage</a:t>
            </a:r>
          </a:p>
        </p:txBody>
      </p:sp>
      <p:cxnSp>
        <p:nvCxnSpPr>
          <p:cNvPr id="33" name="Straight Arrow Connector 32"/>
          <p:cNvCxnSpPr>
            <a:stCxn id="29" idx="2"/>
          </p:cNvCxnSpPr>
          <p:nvPr/>
        </p:nvCxnSpPr>
        <p:spPr>
          <a:xfrm rot="5400000">
            <a:off x="8909566" y="3956566"/>
            <a:ext cx="1078468" cy="3048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5029200" y="5671066"/>
            <a:ext cx="2819400" cy="1963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3"/>
          </p:cNvCxnSpPr>
          <p:nvPr/>
        </p:nvCxnSpPr>
        <p:spPr>
          <a:xfrm flipV="1">
            <a:off x="6705600" y="5943600"/>
            <a:ext cx="2514600" cy="41326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3"/>
          </p:cNvCxnSpPr>
          <p:nvPr/>
        </p:nvCxnSpPr>
        <p:spPr>
          <a:xfrm>
            <a:off x="6934200" y="4147066"/>
            <a:ext cx="685800" cy="50113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1"/>
          </p:cNvCxnSpPr>
          <p:nvPr/>
        </p:nvCxnSpPr>
        <p:spPr>
          <a:xfrm rot="10800000">
            <a:off x="4038600" y="3733800"/>
            <a:ext cx="457200" cy="41326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524000" y="76200"/>
            <a:ext cx="9144000" cy="1219200"/>
            <a:chOff x="0" y="228600"/>
            <a:chExt cx="9144000" cy="1219200"/>
          </a:xfrm>
        </p:grpSpPr>
        <p:sp>
          <p:nvSpPr>
            <p:cNvPr id="5" name="Rectangle 4"/>
            <p:cNvSpPr/>
            <p:nvPr/>
          </p:nvSpPr>
          <p:spPr>
            <a:xfrm>
              <a:off x="0" y="1402081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7010400" y="228600"/>
              <a:ext cx="2046512" cy="838200"/>
              <a:chOff x="6858000" y="121622"/>
              <a:chExt cx="2198912" cy="8265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858000" y="121622"/>
                <a:ext cx="219891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ea typeface="Meiryo" pitchFamily="34" charset="-128"/>
                    <a:cs typeface="Vijaya" pitchFamily="34" charset="0"/>
                  </a:rPr>
                  <a:t>ARUN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58000" y="609600"/>
                <a:ext cx="21989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accent1">
                        <a:lumMod val="50000"/>
                      </a:schemeClr>
                    </a:solidFill>
                    <a:latin typeface="Cambria" pitchFamily="18" charset="0"/>
                    <a:cs typeface="Vijaya" pitchFamily="34" charset="0"/>
                  </a:rPr>
                  <a:t>Arun Kumar</a:t>
                </a:r>
              </a:p>
            </p:txBody>
          </p:sp>
        </p:grp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0" y="-7620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24000" y="0"/>
            <a:ext cx="7162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POP vs OOP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676400" y="1463042"/>
          <a:ext cx="8839200" cy="478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61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Century" pitchFamily="18" charset="0"/>
                          <a:ea typeface="+mn-ea"/>
                          <a:cs typeface="+mn-cs"/>
                        </a:rPr>
                        <a:t>Procedural Oriented Programming</a:t>
                      </a:r>
                      <a:endParaRPr lang="en-US" sz="1800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Century" pitchFamily="18" charset="0"/>
                          <a:ea typeface="+mn-ea"/>
                          <a:cs typeface="+mn-cs"/>
                        </a:rPr>
                        <a:t>Object Oriented Programming</a:t>
                      </a:r>
                      <a:endParaRPr lang="en-US" sz="1800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95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Programs are made up of procedures, which are set of statements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Programs are made up of modules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653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Programs cannot be tested separately in procedures.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Programs can be coded and tested separately in modules, and then assembled to form a complete program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957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" pitchFamily="18" charset="0"/>
                        </a:rPr>
                        <a:t>Software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maintenance can be difficult and time consuming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" pitchFamily="18" charset="0"/>
                        </a:rPr>
                        <a:t>Software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maintenance is relatively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easy due to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classes and objects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403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Less</a:t>
                      </a:r>
                      <a:r>
                        <a:rPr lang="en-US" baseline="0" dirty="0">
                          <a:latin typeface="+mn-lt"/>
                        </a:rPr>
                        <a:t> secure (No proper Data hiding)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More Secure</a:t>
                      </a:r>
                      <a:r>
                        <a:rPr lang="en-US" baseline="0" dirty="0">
                          <a:latin typeface="+mn-lt"/>
                        </a:rPr>
                        <a:t> (Provides Data Hiding)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128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No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Overloading is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5350</Words>
  <Application>Microsoft Office PowerPoint</Application>
  <PresentationFormat>Widescreen</PresentationFormat>
  <Paragraphs>1359</Paragraphs>
  <Slides>81</Slides>
  <Notes>80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Agency FB</vt:lpstr>
      <vt:lpstr>Arial</vt:lpstr>
      <vt:lpstr>Calibri</vt:lpstr>
      <vt:lpstr>Calibri Light</vt:lpstr>
      <vt:lpstr>Cambria</vt:lpstr>
      <vt:lpstr>Century</vt:lpstr>
      <vt:lpstr>Courier New</vt:lpstr>
      <vt:lpstr>Wingdings</vt:lpstr>
      <vt:lpstr>Office Theme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Kumar</dc:creator>
  <cp:lastModifiedBy>Arun Kumar</cp:lastModifiedBy>
  <cp:revision>5</cp:revision>
  <dcterms:created xsi:type="dcterms:W3CDTF">2019-09-23T02:51:27Z</dcterms:created>
  <dcterms:modified xsi:type="dcterms:W3CDTF">2020-02-18T18:56:34Z</dcterms:modified>
</cp:coreProperties>
</file>